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3"/>
  </p:notesMasterIdLst>
  <p:handoutMasterIdLst>
    <p:handoutMasterId r:id="rId14"/>
  </p:handoutMasterIdLst>
  <p:sldIdLst>
    <p:sldId id="256" r:id="rId2"/>
    <p:sldId id="301" r:id="rId3"/>
    <p:sldId id="299" r:id="rId4"/>
    <p:sldId id="258" r:id="rId5"/>
    <p:sldId id="259" r:id="rId6"/>
    <p:sldId id="260" r:id="rId7"/>
    <p:sldId id="289" r:id="rId8"/>
    <p:sldId id="261" r:id="rId9"/>
    <p:sldId id="290" r:id="rId10"/>
    <p:sldId id="298" r:id="rId11"/>
    <p:sldId id="294" r:id="rId1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89911" autoAdjust="0"/>
  </p:normalViewPr>
  <p:slideViewPr>
    <p:cSldViewPr snapToGrid="0">
      <p:cViewPr varScale="1">
        <p:scale>
          <a:sx n="72" d="100"/>
          <a:sy n="72" d="100"/>
        </p:scale>
        <p:origin x="78" y="378"/>
      </p:cViewPr>
      <p:guideLst>
        <p:guide orient="horz" pos="2160"/>
        <p:guide pos="3840"/>
        <p:guide pos="7296"/>
        <p:guide orient="horz" pos="4128"/>
      </p:guideLst>
    </p:cSldViewPr>
  </p:slideViewPr>
  <p:notesTextViewPr>
    <p:cViewPr>
      <p:scale>
        <a:sx n="3" d="2"/>
        <a:sy n="3" d="2"/>
      </p:scale>
      <p:origin x="0" y="0"/>
    </p:cViewPr>
  </p:notesTextViewPr>
  <p:sorterViewPr>
    <p:cViewPr varScale="1">
      <p:scale>
        <a:sx n="1" d="1"/>
        <a:sy n="1" d="1"/>
      </p:scale>
      <p:origin x="0" y="-1308"/>
    </p:cViewPr>
  </p:sorter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68796EA6-6F25-4F19-87BA-7ADCC16DAEFF}" type="datetimeFigureOut">
              <a:rPr lang="en-US" smtClean="0"/>
              <a:t>8/2/2018</a:t>
            </a:fld>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C39C172E-A8B5-46F6-B05C-DFA3E2E0F207}" type="datetimeFigureOut">
              <a:rPr lang="en-US" smtClean="0"/>
              <a:t>8/2/2018</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581191" y="4432300"/>
            <a:ext cx="11128209" cy="202176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581191" y="1020431"/>
            <a:ext cx="10993549" cy="1049669"/>
          </a:xfrm>
          <a:effectLst/>
        </p:spPr>
        <p:txBody>
          <a:bodyPr anchor="b">
            <a:normAutofit/>
          </a:bodyPr>
          <a:lstStyle>
            <a:lvl1pPr>
              <a:defRPr sz="3600" baseline="0">
                <a:solidFill>
                  <a:schemeClr val="accent1"/>
                </a:solidFill>
              </a:defRPr>
            </a:lvl1pPr>
          </a:lstStyle>
          <a:p>
            <a:r>
              <a:rPr lang="en-US" dirty="0"/>
              <a:t>CCSU: An Overview</a:t>
            </a:r>
          </a:p>
        </p:txBody>
      </p:sp>
      <p:sp>
        <p:nvSpPr>
          <p:cNvPr id="3" name="Subtitle 2"/>
          <p:cNvSpPr>
            <a:spLocks noGrp="1"/>
          </p:cNvSpPr>
          <p:nvPr>
            <p:ph type="subTitle" idx="1" hasCustomPrompt="1"/>
          </p:nvPr>
        </p:nvSpPr>
        <p:spPr>
          <a:xfrm>
            <a:off x="581194" y="2495445"/>
            <a:ext cx="10993546" cy="1212955"/>
          </a:xfrm>
        </p:spPr>
        <p:txBody>
          <a:bodyPr anchor="t">
            <a:normAutofit/>
          </a:bodyPr>
          <a:lstStyle>
            <a:lvl1pPr marL="0" indent="0" algn="l">
              <a:buNone/>
              <a:defRPr sz="1600" cap="all" baseline="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Zulma R. Toro</a:t>
            </a:r>
          </a:p>
          <a:p>
            <a:r>
              <a:rPr lang="en-US" dirty="0"/>
              <a:t>President</a:t>
            </a:r>
          </a:p>
          <a:p>
            <a:r>
              <a:rPr lang="en-US" dirty="0"/>
              <a:t>Central Connecticut State University</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8694" y="4578122"/>
            <a:ext cx="7874612" cy="1737360"/>
          </a:xfrm>
          <a:prstGeom prst="rect">
            <a:avLst/>
          </a:prstGeom>
        </p:spPr>
      </p:pic>
    </p:spTree>
    <p:extLst>
      <p:ext uri="{BB962C8B-B14F-4D97-AF65-F5344CB8AC3E}">
        <p14:creationId xmlns:p14="http://schemas.microsoft.com/office/powerpoint/2010/main" val="158473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877A6EA-7910-4AD1-84B4-3B9A017B947B}" type="datetime1">
              <a:rPr lang="en-US" smtClean="0"/>
              <a:t>8/2/2018</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931941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5BF3E-CA03-4CA4-B214-37CE1430C2E5}" type="datetime1">
              <a:rPr lang="en-US" smtClean="0"/>
              <a:t>8/2/2018</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886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562D905-D054-4573-86E7-00BC3331AEF7}" type="datetime1">
              <a:rPr lang="en-US" smtClean="0"/>
              <a:t>8/2/2018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Add a footer</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94281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dirty="0"/>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7DE0FA-7A88-48AD-B1EA-81F3AB1A740C}" type="datetime1">
              <a:rPr lang="en-US" smtClean="0"/>
              <a:t>8/2/2018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a:xfrm>
            <a:off x="10558300" y="5956137"/>
            <a:ext cx="1052508" cy="365125"/>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110618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33168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F227820-379B-4215-8D66-0E56F773FB9B}" type="datetime1">
              <a:rPr lang="en-US" smtClean="0"/>
              <a:t>8/2/2018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Add a footer</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130169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C07D69-EAC7-4764-B584-BC3A2F77E18F}" type="datetime1">
              <a:rPr lang="en-US" smtClean="0"/>
              <a:t>8/2/2018</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3673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A9F821-5A4F-4449-8A37-8C9B8901EA70}" type="datetime1">
              <a:rPr lang="en-US" smtClean="0"/>
              <a:t>8/2/2018</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3832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7"/>
            <a:ext cx="11029616" cy="1135723"/>
          </a:xfrm>
        </p:spPr>
        <p:txBody>
          <a:bodyPr/>
          <a:lstStyle/>
          <a:p>
            <a:r>
              <a:rPr lang="en-US" dirty="0"/>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19347" y="5563671"/>
            <a:ext cx="1204175" cy="1204175"/>
          </a:xfrm>
          <a:prstGeom prst="rect">
            <a:avLst/>
          </a:prstGeom>
        </p:spPr>
      </p:pic>
    </p:spTree>
    <p:extLst>
      <p:ext uri="{BB962C8B-B14F-4D97-AF65-F5344CB8AC3E}">
        <p14:creationId xmlns:p14="http://schemas.microsoft.com/office/powerpoint/2010/main" val="1742751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9F09F-1E69-46D6-93F5-35797629CA8E}" type="datetime1">
              <a:rPr lang="en-US" smtClean="0"/>
              <a:t>8/2/2018</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pic>
        <p:nvPicPr>
          <p:cNvPr id="5" name="Picture 4">
            <a:extLst>
              <a:ext uri="{FF2B5EF4-FFF2-40B4-BE49-F238E27FC236}">
                <a16:creationId xmlns:a16="http://schemas.microsoft.com/office/drawing/2014/main" id="{0398CB96-CE4B-40AA-BA37-C17DD55EF1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19347" y="5563671"/>
            <a:ext cx="1204175" cy="1204175"/>
          </a:xfrm>
          <a:prstGeom prst="rect">
            <a:avLst/>
          </a:prstGeom>
        </p:spPr>
      </p:pic>
    </p:spTree>
    <p:extLst>
      <p:ext uri="{BB962C8B-B14F-4D97-AF65-F5344CB8AC3E}">
        <p14:creationId xmlns:p14="http://schemas.microsoft.com/office/powerpoint/2010/main" val="1477151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07B7219-17DC-4FA2-AD94-15E06A475F72}" type="datetime1">
              <a:rPr lang="en-US" smtClean="0"/>
              <a:t>8/2/2018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94821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4FD0E42-D2DE-4976-83BE-F8144F1F7C53}" type="datetime1">
              <a:rPr lang="en-US" smtClean="0"/>
              <a:t>8/2/2018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01CF334-2D5C-4859-84A6-CA7E6E43FAEB}"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02984269"/>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1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lisa.bigelow@suoaf.org"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ailto:kducharme@ccsu.edu" TargetMode="External"/><Relationship Id="rId5" Type="http://schemas.openxmlformats.org/officeDocument/2006/relationships/hyperlink" Target="mailto:HuguleyH@ccsu.edu" TargetMode="External"/><Relationship Id="rId4" Type="http://schemas.openxmlformats.org/officeDocument/2006/relationships/hyperlink" Target="mailto:williamsl@ccsu.edu"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C472-77EA-41E5-80B7-E2955F1C0062}"/>
              </a:ext>
            </a:extLst>
          </p:cNvPr>
          <p:cNvSpPr>
            <a:spLocks noGrp="1"/>
          </p:cNvSpPr>
          <p:nvPr>
            <p:ph type="ctrTitle"/>
          </p:nvPr>
        </p:nvSpPr>
        <p:spPr>
          <a:xfrm>
            <a:off x="581191" y="1219212"/>
            <a:ext cx="10993549" cy="1049669"/>
          </a:xfrm>
        </p:spPr>
        <p:txBody>
          <a:bodyPr>
            <a:normAutofit fontScale="90000"/>
          </a:bodyPr>
          <a:lstStyle/>
          <a:p>
            <a:r>
              <a:rPr lang="en-US" sz="3700" dirty="0"/>
              <a:t>CCSU Task force on Sexual Misconduct and Campus Climate</a:t>
            </a:r>
            <a:r>
              <a:rPr lang="en-US" dirty="0"/>
              <a:t/>
            </a:r>
            <a:br>
              <a:rPr lang="en-US" dirty="0"/>
            </a:br>
            <a:endParaRPr lang="en-US" dirty="0"/>
          </a:p>
        </p:txBody>
      </p:sp>
      <p:sp>
        <p:nvSpPr>
          <p:cNvPr id="3" name="Subtitle 2">
            <a:extLst>
              <a:ext uri="{FF2B5EF4-FFF2-40B4-BE49-F238E27FC236}">
                <a16:creationId xmlns:a16="http://schemas.microsoft.com/office/drawing/2014/main" id="{E3BFAC0A-3F68-4D90-9AC7-778E5F41C77A}"/>
              </a:ext>
            </a:extLst>
          </p:cNvPr>
          <p:cNvSpPr>
            <a:spLocks noGrp="1"/>
          </p:cNvSpPr>
          <p:nvPr>
            <p:ph type="subTitle" idx="1"/>
          </p:nvPr>
        </p:nvSpPr>
        <p:spPr/>
        <p:txBody>
          <a:bodyPr>
            <a:normAutofit/>
          </a:bodyPr>
          <a:lstStyle/>
          <a:p>
            <a:r>
              <a:rPr lang="en-US" dirty="0"/>
              <a:t>Update Meeting with Task Force</a:t>
            </a:r>
          </a:p>
          <a:p>
            <a:r>
              <a:rPr lang="en-US" dirty="0"/>
              <a:t>26 July 2018</a:t>
            </a:r>
          </a:p>
        </p:txBody>
      </p:sp>
    </p:spTree>
    <p:extLst>
      <p:ext uri="{BB962C8B-B14F-4D97-AF65-F5344CB8AC3E}">
        <p14:creationId xmlns:p14="http://schemas.microsoft.com/office/powerpoint/2010/main" val="67456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EED26-35D9-47E2-8E29-C32DC8A3B81A}"/>
              </a:ext>
            </a:extLst>
          </p:cNvPr>
          <p:cNvSpPr>
            <a:spLocks noGrp="1"/>
          </p:cNvSpPr>
          <p:nvPr>
            <p:ph type="title"/>
          </p:nvPr>
        </p:nvSpPr>
        <p:spPr>
          <a:xfrm>
            <a:off x="581192" y="1139478"/>
            <a:ext cx="11029616" cy="1013800"/>
          </a:xfrm>
        </p:spPr>
        <p:txBody>
          <a:bodyPr>
            <a:normAutofit fontScale="90000"/>
          </a:bodyPr>
          <a:lstStyle/>
          <a:p>
            <a:r>
              <a:rPr lang="en-US" sz="3700" dirty="0"/>
              <a:t>Campus-Wide communications launch with dr. </a:t>
            </a:r>
            <a:r>
              <a:rPr lang="en-US" sz="3700" dirty="0" err="1"/>
              <a:t>toro</a:t>
            </a:r>
            <a:r>
              <a:rPr lang="en-US" sz="3700" dirty="0"/>
              <a:t> as we move forward</a:t>
            </a:r>
            <a:r>
              <a:rPr lang="en-US" dirty="0"/>
              <a:t/>
            </a:r>
            <a:br>
              <a:rPr lang="en-US" dirty="0"/>
            </a:br>
            <a:endParaRPr lang="en-US" dirty="0"/>
          </a:p>
        </p:txBody>
      </p:sp>
      <p:sp>
        <p:nvSpPr>
          <p:cNvPr id="6" name="TextBox 5">
            <a:extLst>
              <a:ext uri="{FF2B5EF4-FFF2-40B4-BE49-F238E27FC236}">
                <a16:creationId xmlns:a16="http://schemas.microsoft.com/office/drawing/2014/main" id="{808E4098-2DDB-4628-A102-248A7AE70FB3}"/>
              </a:ext>
            </a:extLst>
          </p:cNvPr>
          <p:cNvSpPr txBox="1"/>
          <p:nvPr/>
        </p:nvSpPr>
        <p:spPr>
          <a:xfrm>
            <a:off x="620949" y="6371063"/>
            <a:ext cx="255198" cy="261610"/>
          </a:xfrm>
          <a:prstGeom prst="rect">
            <a:avLst/>
          </a:prstGeom>
          <a:noFill/>
        </p:spPr>
        <p:txBody>
          <a:bodyPr wrap="none" rtlCol="0">
            <a:spAutoFit/>
          </a:bodyPr>
          <a:lstStyle/>
          <a:p>
            <a:r>
              <a:rPr lang="en-US" sz="1100" dirty="0">
                <a:solidFill>
                  <a:schemeClr val="accent1">
                    <a:lumMod val="40000"/>
                    <a:lumOff val="60000"/>
                  </a:schemeClr>
                </a:solidFill>
              </a:rPr>
              <a:t>8</a:t>
            </a:r>
          </a:p>
        </p:txBody>
      </p:sp>
      <p:sp>
        <p:nvSpPr>
          <p:cNvPr id="7" name="Content Placeholder 6">
            <a:extLst>
              <a:ext uri="{FF2B5EF4-FFF2-40B4-BE49-F238E27FC236}">
                <a16:creationId xmlns:a16="http://schemas.microsoft.com/office/drawing/2014/main" id="{AA070170-0FDC-4CAD-9357-E8DC02377295}"/>
              </a:ext>
            </a:extLst>
          </p:cNvPr>
          <p:cNvSpPr>
            <a:spLocks noGrp="1"/>
          </p:cNvSpPr>
          <p:nvPr>
            <p:ph idx="1"/>
          </p:nvPr>
        </p:nvSpPr>
        <p:spPr/>
        <p:txBody>
          <a:bodyPr>
            <a:normAutofit fontScale="92500" lnSpcReduction="20000"/>
          </a:bodyPr>
          <a:lstStyle/>
          <a:p>
            <a:r>
              <a:rPr lang="en-US" sz="2400" dirty="0"/>
              <a:t>Write and launch email communication to general campus community to launch the information and data gathering process (August 1)</a:t>
            </a:r>
          </a:p>
          <a:p>
            <a:r>
              <a:rPr lang="en-US" sz="2400" dirty="0"/>
              <a:t>Write and launch email communication to select office and functional leaders to launch the information and data gathering process (August 1)</a:t>
            </a:r>
          </a:p>
          <a:p>
            <a:r>
              <a:rPr lang="en-US" sz="2400" dirty="0"/>
              <a:t>Send invitation to key office and functional leaders to participate in a meeting (virtual) to introduce the task force and the information and data gathering process (meeting to be held August 3)</a:t>
            </a:r>
          </a:p>
          <a:p>
            <a:r>
              <a:rPr lang="en-US" sz="2400" dirty="0"/>
              <a:t>Write letter we can use to send to external agencies as our introduction and basis for our request (August 1)</a:t>
            </a:r>
          </a:p>
          <a:p>
            <a:r>
              <a:rPr lang="en-US" sz="2400" dirty="0"/>
              <a:t>Convene meeting (virtual) with key office and functional leaders to introduce them to the task force and launch the information and data gathering process (August 3 (TBD)</a:t>
            </a:r>
          </a:p>
        </p:txBody>
      </p:sp>
    </p:spTree>
    <p:extLst>
      <p:ext uri="{BB962C8B-B14F-4D97-AF65-F5344CB8AC3E}">
        <p14:creationId xmlns:p14="http://schemas.microsoft.com/office/powerpoint/2010/main" val="2075145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8E96387-12F1-45E4-9322-ABBF2EE040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9F421DD-DE4E-4547-A904-3F80E25E3F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09985DEC-1215-4209-9708-B45CC97740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90EB7086-616E-4D44-94BE-D0F7635617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9" name="Rectangle 18">
            <a:extLst>
              <a:ext uri="{FF2B5EF4-FFF2-40B4-BE49-F238E27FC236}">
                <a16:creationId xmlns:a16="http://schemas.microsoft.com/office/drawing/2014/main" id="{99D7C13F-A74A-458C-BD0A-E94D29F59A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C2616918-F1BC-4B9C-AED4-6B5628B3EF0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46048" y="1208531"/>
            <a:ext cx="4735069" cy="4735069"/>
          </a:xfrm>
          <a:prstGeom prst="rect">
            <a:avLst/>
          </a:prstGeom>
        </p:spPr>
      </p:pic>
      <p:sp>
        <p:nvSpPr>
          <p:cNvPr id="21" name="Rectangle 20">
            <a:extLst>
              <a:ext uri="{FF2B5EF4-FFF2-40B4-BE49-F238E27FC236}">
                <a16:creationId xmlns:a16="http://schemas.microsoft.com/office/drawing/2014/main" id="{4EA0D2BB-E66C-43E1-9553-F0782C7093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6079" y="723899"/>
            <a:ext cx="5009388"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0BA7D14-3429-43D2-8774-14D5A72FB9F2}"/>
              </a:ext>
            </a:extLst>
          </p:cNvPr>
          <p:cNvSpPr>
            <a:spLocks noGrp="1"/>
          </p:cNvSpPr>
          <p:nvPr>
            <p:ph type="title"/>
          </p:nvPr>
        </p:nvSpPr>
        <p:spPr>
          <a:xfrm>
            <a:off x="7261934" y="1419225"/>
            <a:ext cx="4115917" cy="2085869"/>
          </a:xfrm>
        </p:spPr>
        <p:txBody>
          <a:bodyPr vert="horz" lIns="91440" tIns="45720" rIns="91440" bIns="45720" rtlCol="0" anchor="b">
            <a:normAutofit fontScale="90000"/>
          </a:bodyPr>
          <a:lstStyle/>
          <a:p>
            <a:r>
              <a:rPr lang="en-US" sz="3600" dirty="0">
                <a:solidFill>
                  <a:srgbClr val="FFFFFF"/>
                </a:solidFill>
              </a:rPr>
              <a:t>CCSU Task force on sexual misconduct and campus climate</a:t>
            </a:r>
          </a:p>
        </p:txBody>
      </p:sp>
    </p:spTree>
    <p:extLst>
      <p:ext uri="{BB962C8B-B14F-4D97-AF65-F5344CB8AC3E}">
        <p14:creationId xmlns:p14="http://schemas.microsoft.com/office/powerpoint/2010/main" val="309866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21D66-2132-4A77-B874-673F3B66158F}"/>
              </a:ext>
            </a:extLst>
          </p:cNvPr>
          <p:cNvSpPr>
            <a:spLocks noGrp="1"/>
          </p:cNvSpPr>
          <p:nvPr>
            <p:ph type="title"/>
          </p:nvPr>
        </p:nvSpPr>
        <p:spPr/>
        <p:txBody>
          <a:bodyPr/>
          <a:lstStyle/>
          <a:p>
            <a:r>
              <a:rPr lang="en-US" dirty="0"/>
              <a:t>Meeting objectives and Agenda</a:t>
            </a:r>
          </a:p>
        </p:txBody>
      </p:sp>
      <p:sp>
        <p:nvSpPr>
          <p:cNvPr id="5" name="Content Placeholder 4">
            <a:extLst>
              <a:ext uri="{FF2B5EF4-FFF2-40B4-BE49-F238E27FC236}">
                <a16:creationId xmlns:a16="http://schemas.microsoft.com/office/drawing/2014/main" id="{6E2574B6-CC24-43D9-9CE4-60E5D02C72D7}"/>
              </a:ext>
            </a:extLst>
          </p:cNvPr>
          <p:cNvSpPr>
            <a:spLocks noGrp="1"/>
          </p:cNvSpPr>
          <p:nvPr>
            <p:ph sz="half" idx="1"/>
          </p:nvPr>
        </p:nvSpPr>
        <p:spPr/>
        <p:txBody>
          <a:bodyPr>
            <a:normAutofit fontScale="85000" lnSpcReduction="20000"/>
          </a:bodyPr>
          <a:lstStyle/>
          <a:p>
            <a:pPr marL="0" lvl="0" indent="0">
              <a:buNone/>
            </a:pPr>
            <a:r>
              <a:rPr lang="en-US" sz="1900" b="1" dirty="0"/>
              <a:t>Meeting Objectives and Agenda </a:t>
            </a:r>
          </a:p>
          <a:p>
            <a:pPr lvl="0"/>
            <a:r>
              <a:rPr lang="en-US" dirty="0"/>
              <a:t>To review plans going forward and feedback from Dr. Toro’s meeting with the small work group creating the process for information and data gathering</a:t>
            </a:r>
          </a:p>
          <a:p>
            <a:pPr lvl="0"/>
            <a:r>
              <a:rPr lang="en-US" dirty="0"/>
              <a:t>To review (and provide feedback) to the three small groups creating processes for information and data gathering: </a:t>
            </a:r>
          </a:p>
          <a:p>
            <a:pPr lvl="1"/>
            <a:r>
              <a:rPr lang="en-US" dirty="0"/>
              <a:t>Policies and Procedures</a:t>
            </a:r>
          </a:p>
          <a:p>
            <a:pPr lvl="1"/>
            <a:r>
              <a:rPr lang="en-US" dirty="0"/>
              <a:t>Training and Programmatic Activities</a:t>
            </a:r>
          </a:p>
          <a:p>
            <a:pPr lvl="1"/>
            <a:r>
              <a:rPr lang="en-US" dirty="0"/>
              <a:t>Internal and External Best Practices</a:t>
            </a:r>
          </a:p>
          <a:p>
            <a:pPr lvl="0"/>
            <a:r>
              <a:rPr lang="en-US" dirty="0"/>
              <a:t>To review (and provide feedback) regarding the Campus Survey Proposal</a:t>
            </a:r>
          </a:p>
          <a:p>
            <a:pPr lvl="0"/>
            <a:r>
              <a:rPr lang="en-US" dirty="0"/>
              <a:t>Review and update/finalize communications from Dr. Toro for August with Key Leaders</a:t>
            </a:r>
          </a:p>
          <a:p>
            <a:endParaRPr lang="en-US" dirty="0"/>
          </a:p>
        </p:txBody>
      </p:sp>
      <p:graphicFrame>
        <p:nvGraphicFramePr>
          <p:cNvPr id="8" name="Content Placeholder 7">
            <a:extLst>
              <a:ext uri="{FF2B5EF4-FFF2-40B4-BE49-F238E27FC236}">
                <a16:creationId xmlns:a16="http://schemas.microsoft.com/office/drawing/2014/main" id="{AEA90885-350C-4DDD-8389-3CFE521EAC11}"/>
              </a:ext>
            </a:extLst>
          </p:cNvPr>
          <p:cNvGraphicFramePr>
            <a:graphicFrameLocks noGrp="1"/>
          </p:cNvGraphicFramePr>
          <p:nvPr>
            <p:ph sz="half" idx="2"/>
            <p:extLst>
              <p:ext uri="{D42A27DB-BD31-4B8C-83A1-F6EECF244321}">
                <p14:modId xmlns:p14="http://schemas.microsoft.com/office/powerpoint/2010/main" val="4120198276"/>
              </p:ext>
            </p:extLst>
          </p:nvPr>
        </p:nvGraphicFramePr>
        <p:xfrm>
          <a:off x="6413706" y="2291297"/>
          <a:ext cx="4943407" cy="3605540"/>
        </p:xfrm>
        <a:graphic>
          <a:graphicData uri="http://schemas.openxmlformats.org/drawingml/2006/table">
            <a:tbl>
              <a:tblPr firstRow="1" firstCol="1" bandRow="1">
                <a:tableStyleId>{3B4B98B0-60AC-42C2-AFA5-B58CD77FA1E5}</a:tableStyleId>
              </a:tblPr>
              <a:tblGrid>
                <a:gridCol w="4943407">
                  <a:extLst>
                    <a:ext uri="{9D8B030D-6E8A-4147-A177-3AD203B41FA5}">
                      <a16:colId xmlns:a16="http://schemas.microsoft.com/office/drawing/2014/main" val="614835447"/>
                    </a:ext>
                  </a:extLst>
                </a:gridCol>
              </a:tblGrid>
              <a:tr h="232502">
                <a:tc>
                  <a:txBody>
                    <a:bodyPr/>
                    <a:lstStyle/>
                    <a:p>
                      <a:pPr marL="285750" marR="0" indent="-285750">
                        <a:lnSpc>
                          <a:spcPct val="115000"/>
                        </a:lnSpc>
                        <a:spcBef>
                          <a:spcPts val="0"/>
                        </a:spcBef>
                        <a:spcAft>
                          <a:spcPts val="0"/>
                        </a:spcAft>
                        <a:buFont typeface="Arial" panose="020B0604020202020204" pitchFamily="34" charset="0"/>
                        <a:buChar char="•"/>
                      </a:pPr>
                      <a:r>
                        <a:rPr lang="en-US" sz="1600" b="0">
                          <a:effectLst/>
                        </a:rPr>
                        <a:t>Welcome and Set the Stage</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11528" marR="311528" marT="0" marB="0"/>
                </a:tc>
                <a:extLst>
                  <a:ext uri="{0D108BD9-81ED-4DB2-BD59-A6C34878D82A}">
                    <a16:rowId xmlns:a16="http://schemas.microsoft.com/office/drawing/2014/main" val="3821014950"/>
                  </a:ext>
                </a:extLst>
              </a:tr>
              <a:tr h="480564">
                <a:tc>
                  <a:txBody>
                    <a:bodyPr/>
                    <a:lstStyle/>
                    <a:p>
                      <a:pPr marL="285750" marR="0" indent="-285750">
                        <a:lnSpc>
                          <a:spcPct val="115000"/>
                        </a:lnSpc>
                        <a:spcBef>
                          <a:spcPts val="0"/>
                        </a:spcBef>
                        <a:spcAft>
                          <a:spcPts val="0"/>
                        </a:spcAft>
                        <a:buFont typeface="Arial" panose="020B0604020202020204" pitchFamily="34" charset="0"/>
                        <a:buChar char="•"/>
                      </a:pPr>
                      <a:r>
                        <a:rPr lang="en-US" sz="1600" b="0" dirty="0">
                          <a:effectLst/>
                        </a:rPr>
                        <a:t>The Information and Data Gathering Process and Update from Meeting with Dr. Toro</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1528" marR="311528" marT="0" marB="0"/>
                </a:tc>
                <a:extLst>
                  <a:ext uri="{0D108BD9-81ED-4DB2-BD59-A6C34878D82A}">
                    <a16:rowId xmlns:a16="http://schemas.microsoft.com/office/drawing/2014/main" val="1509841808"/>
                  </a:ext>
                </a:extLst>
              </a:tr>
              <a:tr h="1473765">
                <a:tc>
                  <a:txBody>
                    <a:bodyPr/>
                    <a:lstStyle/>
                    <a:p>
                      <a:pPr marL="285750" marR="0" indent="-285750">
                        <a:lnSpc>
                          <a:spcPct val="115000"/>
                        </a:lnSpc>
                        <a:spcBef>
                          <a:spcPts val="0"/>
                        </a:spcBef>
                        <a:spcAft>
                          <a:spcPts val="0"/>
                        </a:spcAft>
                        <a:buFont typeface="Arial" panose="020B0604020202020204" pitchFamily="34" charset="0"/>
                        <a:buChar char="•"/>
                      </a:pPr>
                      <a:r>
                        <a:rPr lang="en-US" sz="1600" b="0" dirty="0">
                          <a:effectLst/>
                        </a:rPr>
                        <a:t>Work Stream Presentations, with Question and Answers:  Outcome – Updated/Final Processes</a:t>
                      </a:r>
                    </a:p>
                    <a:p>
                      <a:pPr marL="800100" marR="0" lvl="1" indent="-342900">
                        <a:lnSpc>
                          <a:spcPct val="115000"/>
                        </a:lnSpc>
                        <a:spcBef>
                          <a:spcPts val="0"/>
                        </a:spcBef>
                        <a:spcAft>
                          <a:spcPts val="0"/>
                        </a:spcAft>
                        <a:buFont typeface="+mj-lt"/>
                        <a:buAutoNum type="arabicPeriod"/>
                      </a:pPr>
                      <a:r>
                        <a:rPr lang="en-US" sz="1600" b="0" dirty="0">
                          <a:effectLst/>
                          <a:latin typeface="Calibri" panose="020F0502020204030204" pitchFamily="34" charset="0"/>
                          <a:ea typeface="Calibri" panose="020F0502020204030204" pitchFamily="34" charset="0"/>
                          <a:cs typeface="Times New Roman" panose="02020603050405020304" pitchFamily="18" charset="0"/>
                        </a:rPr>
                        <a:t>Policies and Procedures</a:t>
                      </a:r>
                    </a:p>
                    <a:p>
                      <a:pPr marL="800100" marR="0" lvl="1" indent="-342900">
                        <a:lnSpc>
                          <a:spcPct val="115000"/>
                        </a:lnSpc>
                        <a:spcBef>
                          <a:spcPts val="0"/>
                        </a:spcBef>
                        <a:spcAft>
                          <a:spcPts val="0"/>
                        </a:spcAft>
                        <a:buFont typeface="+mj-lt"/>
                        <a:buAutoNum type="arabicPeriod"/>
                      </a:pPr>
                      <a:r>
                        <a:rPr lang="en-US" sz="1600" b="0" dirty="0">
                          <a:effectLst/>
                          <a:latin typeface="Calibri" panose="020F0502020204030204" pitchFamily="34" charset="0"/>
                          <a:ea typeface="Calibri" panose="020F0502020204030204" pitchFamily="34" charset="0"/>
                          <a:cs typeface="Times New Roman" panose="02020603050405020304" pitchFamily="18" charset="0"/>
                        </a:rPr>
                        <a:t>Training and Programmatic Initiatives</a:t>
                      </a:r>
                    </a:p>
                    <a:p>
                      <a:pPr marL="800100" marR="0" lvl="1" indent="-342900">
                        <a:lnSpc>
                          <a:spcPct val="115000"/>
                        </a:lnSpc>
                        <a:spcBef>
                          <a:spcPts val="0"/>
                        </a:spcBef>
                        <a:spcAft>
                          <a:spcPts val="0"/>
                        </a:spcAft>
                        <a:buFont typeface="+mj-lt"/>
                        <a:buAutoNum type="arabicPeriod"/>
                      </a:pPr>
                      <a:r>
                        <a:rPr lang="en-US" sz="1600" b="0" dirty="0">
                          <a:effectLst/>
                          <a:latin typeface="Calibri" panose="020F0502020204030204" pitchFamily="34" charset="0"/>
                          <a:ea typeface="Calibri" panose="020F0502020204030204" pitchFamily="34" charset="0"/>
                          <a:cs typeface="Times New Roman" panose="02020603050405020304" pitchFamily="18" charset="0"/>
                        </a:rPr>
                        <a:t>Internal/External Best Practices</a:t>
                      </a:r>
                    </a:p>
                    <a:p>
                      <a:pPr marL="800100" marR="0" lvl="1" indent="-342900">
                        <a:lnSpc>
                          <a:spcPct val="115000"/>
                        </a:lnSpc>
                        <a:spcBef>
                          <a:spcPts val="0"/>
                        </a:spcBef>
                        <a:spcAft>
                          <a:spcPts val="0"/>
                        </a:spcAft>
                        <a:buFont typeface="+mj-lt"/>
                        <a:buAutoNum type="arabicPeriod"/>
                      </a:pPr>
                      <a:r>
                        <a:rPr lang="en-US" sz="1600" b="0" dirty="0">
                          <a:effectLst/>
                          <a:latin typeface="Calibri" panose="020F0502020204030204" pitchFamily="34" charset="0"/>
                          <a:ea typeface="Calibri" panose="020F0502020204030204" pitchFamily="34" charset="0"/>
                          <a:cs typeface="Times New Roman" panose="02020603050405020304" pitchFamily="18" charset="0"/>
                        </a:rPr>
                        <a:t>Campus Survey</a:t>
                      </a:r>
                    </a:p>
                  </a:txBody>
                  <a:tcPr marL="311528" marR="311528" marT="0" marB="0"/>
                </a:tc>
                <a:extLst>
                  <a:ext uri="{0D108BD9-81ED-4DB2-BD59-A6C34878D82A}">
                    <a16:rowId xmlns:a16="http://schemas.microsoft.com/office/drawing/2014/main" val="1504909181"/>
                  </a:ext>
                </a:extLst>
              </a:tr>
              <a:tr h="232502">
                <a:tc>
                  <a:txBody>
                    <a:bodyPr/>
                    <a:lstStyle/>
                    <a:p>
                      <a:pPr marL="285750" marR="0" indent="-285750">
                        <a:lnSpc>
                          <a:spcPct val="115000"/>
                        </a:lnSpc>
                        <a:spcBef>
                          <a:spcPts val="0"/>
                        </a:spcBef>
                        <a:spcAft>
                          <a:spcPts val="0"/>
                        </a:spcAft>
                        <a:buFont typeface="Arial" panose="020B0604020202020204" pitchFamily="34" charset="0"/>
                        <a:buChar char="•"/>
                      </a:pPr>
                      <a:r>
                        <a:rPr lang="en-US" sz="1600" b="0" dirty="0">
                          <a:effectLst/>
                        </a:rPr>
                        <a:t>Next Steps and Planning for August Meeting with Select Leaders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1528" marR="311528" marT="0" marB="0"/>
                </a:tc>
                <a:extLst>
                  <a:ext uri="{0D108BD9-81ED-4DB2-BD59-A6C34878D82A}">
                    <a16:rowId xmlns:a16="http://schemas.microsoft.com/office/drawing/2014/main" val="1904925442"/>
                  </a:ext>
                </a:extLst>
              </a:tr>
              <a:tr h="590241">
                <a:tc>
                  <a:txBody>
                    <a:bodyPr/>
                    <a:lstStyle/>
                    <a:p>
                      <a:pPr marL="285750" marR="0" indent="-285750">
                        <a:lnSpc>
                          <a:spcPct val="115000"/>
                        </a:lnSpc>
                        <a:spcBef>
                          <a:spcPts val="0"/>
                        </a:spcBef>
                        <a:spcAft>
                          <a:spcPts val="0"/>
                        </a:spcAft>
                        <a:buFont typeface="Arial" panose="020B0604020202020204" pitchFamily="34" charset="0"/>
                        <a:buChar char="•"/>
                      </a:pPr>
                      <a:r>
                        <a:rPr lang="en-US" sz="1600" b="0" dirty="0">
                          <a:effectLst/>
                        </a:rPr>
                        <a:t>Meeting Closure</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1528" marR="311528" marT="0" marB="0"/>
                </a:tc>
                <a:extLst>
                  <a:ext uri="{0D108BD9-81ED-4DB2-BD59-A6C34878D82A}">
                    <a16:rowId xmlns:a16="http://schemas.microsoft.com/office/drawing/2014/main" val="2462486155"/>
                  </a:ext>
                </a:extLst>
              </a:tr>
            </a:tbl>
          </a:graphicData>
        </a:graphic>
      </p:graphicFrame>
    </p:spTree>
    <p:extLst>
      <p:ext uri="{BB962C8B-B14F-4D97-AF65-F5344CB8AC3E}">
        <p14:creationId xmlns:p14="http://schemas.microsoft.com/office/powerpoint/2010/main" val="263232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9E6C5-3138-4D7A-8303-32894896E87A}"/>
              </a:ext>
            </a:extLst>
          </p:cNvPr>
          <p:cNvSpPr>
            <a:spLocks noGrp="1"/>
          </p:cNvSpPr>
          <p:nvPr>
            <p:ph type="title"/>
          </p:nvPr>
        </p:nvSpPr>
        <p:spPr/>
        <p:txBody>
          <a:bodyPr>
            <a:normAutofit/>
          </a:bodyPr>
          <a:lstStyle/>
          <a:p>
            <a:r>
              <a:rPr lang="en-US" sz="3300" dirty="0"/>
              <a:t>Executive </a:t>
            </a:r>
            <a:r>
              <a:rPr lang="en-US" sz="3300" dirty="0" err="1"/>
              <a:t>SUmmary</a:t>
            </a:r>
            <a:endParaRPr lang="en-US" sz="3300" dirty="0"/>
          </a:p>
        </p:txBody>
      </p:sp>
      <p:sp>
        <p:nvSpPr>
          <p:cNvPr id="3" name="Content Placeholder 2">
            <a:extLst>
              <a:ext uri="{FF2B5EF4-FFF2-40B4-BE49-F238E27FC236}">
                <a16:creationId xmlns:a16="http://schemas.microsoft.com/office/drawing/2014/main" id="{0CDCB9DD-7920-4A39-AA5C-5A21D1AD7884}"/>
              </a:ext>
            </a:extLst>
          </p:cNvPr>
          <p:cNvSpPr>
            <a:spLocks noGrp="1"/>
          </p:cNvSpPr>
          <p:nvPr>
            <p:ph idx="1"/>
          </p:nvPr>
        </p:nvSpPr>
        <p:spPr>
          <a:xfrm>
            <a:off x="581192" y="2922614"/>
            <a:ext cx="11029615" cy="3678303"/>
          </a:xfrm>
        </p:spPr>
        <p:txBody>
          <a:bodyPr>
            <a:noAutofit/>
          </a:bodyPr>
          <a:lstStyle/>
          <a:p>
            <a:r>
              <a:rPr lang="en-US" sz="1600" dirty="0"/>
              <a:t>We have met 4 times since convening the task force in May</a:t>
            </a:r>
          </a:p>
          <a:p>
            <a:pPr lvl="1"/>
            <a:r>
              <a:rPr lang="en-US" sz="1600" dirty="0"/>
              <a:t>All task force members have been actively and enthusiastically involved in the meetings and between meeting work efforts</a:t>
            </a:r>
            <a:endParaRPr lang="en-US" dirty="0"/>
          </a:p>
          <a:p>
            <a:r>
              <a:rPr lang="en-US" sz="1600" dirty="0"/>
              <a:t>We have updated the charge of the task force to include Dr. Toro’s request of researching bullying (see slide 3 for details)</a:t>
            </a:r>
          </a:p>
          <a:p>
            <a:r>
              <a:rPr lang="en-US" sz="1600" dirty="0"/>
              <a:t>The task force has aligned around the charges to the task force and organized into three small working groups</a:t>
            </a:r>
          </a:p>
          <a:p>
            <a:r>
              <a:rPr lang="en-US" sz="1600" dirty="0"/>
              <a:t>The three work groups which have formed to define our approaches to focused information and data gathering are:</a:t>
            </a:r>
          </a:p>
          <a:p>
            <a:pPr lvl="1"/>
            <a:r>
              <a:rPr lang="en-US" dirty="0"/>
              <a:t>(1) Policy and Procedures,  (2)Training and Programmatic Activities,  (3) Internal and External Best Practices</a:t>
            </a:r>
            <a:endParaRPr lang="en-US" sz="1400" dirty="0"/>
          </a:p>
          <a:p>
            <a:r>
              <a:rPr lang="en-US" sz="1600" dirty="0"/>
              <a:t>We are working on developing a campus-wide survey to elicit feedback about existing efforts and input for the future</a:t>
            </a:r>
          </a:p>
          <a:p>
            <a:r>
              <a:rPr lang="en-US" sz="1600" dirty="0"/>
              <a:t>We have agreed to the following timeline of activities (which are further defined in this presentation deck)</a:t>
            </a:r>
          </a:p>
          <a:p>
            <a:pPr lvl="1"/>
            <a:r>
              <a:rPr lang="en-US" dirty="0"/>
              <a:t>Formal launch of information and data gathering (August 1) with communications from your office</a:t>
            </a:r>
          </a:p>
          <a:p>
            <a:pPr lvl="1"/>
            <a:r>
              <a:rPr lang="en-US" dirty="0"/>
              <a:t>Defined information and data gathering activities (August 5 – September 30)</a:t>
            </a:r>
          </a:p>
          <a:p>
            <a:pPr lvl="1"/>
            <a:r>
              <a:rPr lang="en-US" dirty="0"/>
              <a:t>Analysis, recommendation creation and report creation (October 1 – December 10)</a:t>
            </a:r>
          </a:p>
          <a:p>
            <a:pPr lvl="1"/>
            <a:r>
              <a:rPr lang="en-US" dirty="0"/>
              <a:t>Presentation of report with recommendations (By December 10)</a:t>
            </a:r>
          </a:p>
          <a:p>
            <a:r>
              <a:rPr lang="en-US" sz="1600" dirty="0"/>
              <a:t>Specific Data Gathering/Communications/Launch Plans are detailed on slides 8-9</a:t>
            </a:r>
          </a:p>
          <a:p>
            <a:pPr lvl="1"/>
            <a:endParaRPr lang="en-US" dirty="0"/>
          </a:p>
          <a:p>
            <a:pPr lvl="1"/>
            <a:endParaRPr lang="en-US" dirty="0"/>
          </a:p>
          <a:p>
            <a:endParaRPr lang="en-US" sz="1600" dirty="0"/>
          </a:p>
        </p:txBody>
      </p:sp>
      <p:sp>
        <p:nvSpPr>
          <p:cNvPr id="5" name="TextBox 4">
            <a:extLst>
              <a:ext uri="{FF2B5EF4-FFF2-40B4-BE49-F238E27FC236}">
                <a16:creationId xmlns:a16="http://schemas.microsoft.com/office/drawing/2014/main" id="{CB92CF63-8FD3-466B-8A42-339F9D6D033C}"/>
              </a:ext>
            </a:extLst>
          </p:cNvPr>
          <p:cNvSpPr txBox="1"/>
          <p:nvPr/>
        </p:nvSpPr>
        <p:spPr>
          <a:xfrm>
            <a:off x="620949" y="6371063"/>
            <a:ext cx="255198" cy="261610"/>
          </a:xfrm>
          <a:prstGeom prst="rect">
            <a:avLst/>
          </a:prstGeom>
          <a:noFill/>
        </p:spPr>
        <p:txBody>
          <a:bodyPr wrap="none" rtlCol="0">
            <a:spAutoFit/>
          </a:bodyPr>
          <a:lstStyle/>
          <a:p>
            <a:r>
              <a:rPr lang="en-US" sz="1100" dirty="0">
                <a:solidFill>
                  <a:schemeClr val="accent1">
                    <a:lumMod val="40000"/>
                    <a:lumOff val="60000"/>
                  </a:schemeClr>
                </a:solidFill>
              </a:rPr>
              <a:t>1</a:t>
            </a:r>
          </a:p>
        </p:txBody>
      </p:sp>
    </p:spTree>
    <p:extLst>
      <p:ext uri="{BB962C8B-B14F-4D97-AF65-F5344CB8AC3E}">
        <p14:creationId xmlns:p14="http://schemas.microsoft.com/office/powerpoint/2010/main" val="4129499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45A3F9-ADF8-40FC-960D-304C39B04499}"/>
              </a:ext>
            </a:extLst>
          </p:cNvPr>
          <p:cNvSpPr>
            <a:spLocks noGrp="1"/>
          </p:cNvSpPr>
          <p:nvPr>
            <p:ph type="title"/>
          </p:nvPr>
        </p:nvSpPr>
        <p:spPr/>
        <p:txBody>
          <a:bodyPr>
            <a:normAutofit/>
          </a:bodyPr>
          <a:lstStyle/>
          <a:p>
            <a:r>
              <a:rPr lang="en-US" sz="3300" dirty="0"/>
              <a:t>Task Force Charges</a:t>
            </a:r>
          </a:p>
        </p:txBody>
      </p:sp>
      <p:sp>
        <p:nvSpPr>
          <p:cNvPr id="6" name="Content Placeholder 5">
            <a:extLst>
              <a:ext uri="{FF2B5EF4-FFF2-40B4-BE49-F238E27FC236}">
                <a16:creationId xmlns:a16="http://schemas.microsoft.com/office/drawing/2014/main" id="{ABEB121C-BF51-42DA-8E89-BB1C1DDEA841}"/>
              </a:ext>
            </a:extLst>
          </p:cNvPr>
          <p:cNvSpPr>
            <a:spLocks noGrp="1"/>
          </p:cNvSpPr>
          <p:nvPr>
            <p:ph idx="1"/>
          </p:nvPr>
        </p:nvSpPr>
        <p:spPr/>
        <p:txBody>
          <a:bodyPr>
            <a:normAutofit/>
          </a:bodyPr>
          <a:lstStyle/>
          <a:p>
            <a:r>
              <a:rPr lang="en-US" dirty="0"/>
              <a:t>Assess CCSU’s processes and procedures for the reporting and handling of sexual misconduct </a:t>
            </a:r>
            <a:r>
              <a:rPr lang="en-US" b="1" i="1" dirty="0"/>
              <a:t>and bullying</a:t>
            </a:r>
            <a:r>
              <a:rPr lang="en-US" dirty="0"/>
              <a:t>; review the organizational structure currently in place to support the processes</a:t>
            </a:r>
          </a:p>
          <a:p>
            <a:r>
              <a:rPr lang="en-US" dirty="0"/>
              <a:t>Review when and how an investigation is triggered</a:t>
            </a:r>
          </a:p>
          <a:p>
            <a:r>
              <a:rPr lang="en-US" dirty="0"/>
              <a:t>Analyze the communication process during the investigatory process, including how all parties are informed of an investigation’s conclusion or findings</a:t>
            </a:r>
          </a:p>
          <a:p>
            <a:r>
              <a:rPr lang="en-US" dirty="0"/>
              <a:t>Examine programmatic initiatives currently in place to prevent sexual misconduct </a:t>
            </a:r>
            <a:r>
              <a:rPr lang="en-US" b="1" i="1" dirty="0"/>
              <a:t>and other bullying </a:t>
            </a:r>
            <a:r>
              <a:rPr lang="en-US" dirty="0"/>
              <a:t>behaviors</a:t>
            </a:r>
          </a:p>
          <a:p>
            <a:r>
              <a:rPr lang="en-US" dirty="0"/>
              <a:t>Identify standards of best practices for processes, procedures, communication, education, and provide recommendations to implement the best practices</a:t>
            </a:r>
          </a:p>
        </p:txBody>
      </p:sp>
      <p:pic>
        <p:nvPicPr>
          <p:cNvPr id="4" name="Picture 3">
            <a:extLst>
              <a:ext uri="{FF2B5EF4-FFF2-40B4-BE49-F238E27FC236}">
                <a16:creationId xmlns:a16="http://schemas.microsoft.com/office/drawing/2014/main" id="{75C8F860-E409-48E1-9EF0-0BF5D62B75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9347" y="5563671"/>
            <a:ext cx="1204175" cy="1204175"/>
          </a:xfrm>
          <a:prstGeom prst="rect">
            <a:avLst/>
          </a:prstGeom>
        </p:spPr>
      </p:pic>
      <p:sp>
        <p:nvSpPr>
          <p:cNvPr id="8" name="TextBox 7">
            <a:extLst>
              <a:ext uri="{FF2B5EF4-FFF2-40B4-BE49-F238E27FC236}">
                <a16:creationId xmlns:a16="http://schemas.microsoft.com/office/drawing/2014/main" id="{F73A6068-A5C3-432B-B955-A95297177FC8}"/>
              </a:ext>
            </a:extLst>
          </p:cNvPr>
          <p:cNvSpPr txBox="1"/>
          <p:nvPr/>
        </p:nvSpPr>
        <p:spPr>
          <a:xfrm>
            <a:off x="620949" y="6371063"/>
            <a:ext cx="255198" cy="261610"/>
          </a:xfrm>
          <a:prstGeom prst="rect">
            <a:avLst/>
          </a:prstGeom>
          <a:noFill/>
        </p:spPr>
        <p:txBody>
          <a:bodyPr wrap="none" rtlCol="0">
            <a:spAutoFit/>
          </a:bodyPr>
          <a:lstStyle/>
          <a:p>
            <a:r>
              <a:rPr lang="en-US" sz="1100" dirty="0">
                <a:solidFill>
                  <a:schemeClr val="accent1">
                    <a:lumMod val="40000"/>
                    <a:lumOff val="60000"/>
                  </a:schemeClr>
                </a:solidFill>
              </a:rPr>
              <a:t>2</a:t>
            </a:r>
          </a:p>
        </p:txBody>
      </p:sp>
    </p:spTree>
    <p:extLst>
      <p:ext uri="{BB962C8B-B14F-4D97-AF65-F5344CB8AC3E}">
        <p14:creationId xmlns:p14="http://schemas.microsoft.com/office/powerpoint/2010/main" val="1173902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 Right 7">
            <a:extLst>
              <a:ext uri="{FF2B5EF4-FFF2-40B4-BE49-F238E27FC236}">
                <a16:creationId xmlns:a16="http://schemas.microsoft.com/office/drawing/2014/main" id="{3FB256E2-7CE0-4549-B736-8525890680C2}"/>
              </a:ext>
            </a:extLst>
          </p:cNvPr>
          <p:cNvSpPr/>
          <p:nvPr/>
        </p:nvSpPr>
        <p:spPr>
          <a:xfrm>
            <a:off x="4169382" y="3295992"/>
            <a:ext cx="707419" cy="2624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EFE533-2871-4C46-A2E1-7CD7FDA74CBC}"/>
              </a:ext>
            </a:extLst>
          </p:cNvPr>
          <p:cNvSpPr>
            <a:spLocks noGrp="1"/>
          </p:cNvSpPr>
          <p:nvPr>
            <p:ph type="title"/>
          </p:nvPr>
        </p:nvSpPr>
        <p:spPr/>
        <p:txBody>
          <a:bodyPr>
            <a:normAutofit/>
          </a:bodyPr>
          <a:lstStyle/>
          <a:p>
            <a:r>
              <a:rPr lang="en-US" sz="3300" dirty="0"/>
              <a:t>Overview:  Information and Data Gathering</a:t>
            </a:r>
          </a:p>
        </p:txBody>
      </p:sp>
      <p:sp>
        <p:nvSpPr>
          <p:cNvPr id="4" name="Flowchart: Document 3">
            <a:extLst>
              <a:ext uri="{FF2B5EF4-FFF2-40B4-BE49-F238E27FC236}">
                <a16:creationId xmlns:a16="http://schemas.microsoft.com/office/drawing/2014/main" id="{32650AF4-CD12-4F4B-B2E9-DDAC760C4F71}"/>
              </a:ext>
            </a:extLst>
          </p:cNvPr>
          <p:cNvSpPr/>
          <p:nvPr/>
        </p:nvSpPr>
        <p:spPr>
          <a:xfrm>
            <a:off x="4876800" y="2666636"/>
            <a:ext cx="2190044" cy="1670755"/>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Incident Reported</a:t>
            </a:r>
          </a:p>
          <a:p>
            <a:pPr algn="ctr"/>
            <a:r>
              <a:rPr lang="en-US" dirty="0"/>
              <a:t>Or</a:t>
            </a:r>
          </a:p>
          <a:p>
            <a:pPr algn="ctr"/>
            <a:r>
              <a:rPr lang="en-US" dirty="0"/>
              <a:t>Allegation of Bullying or Sexual Misconduct Made at CCSU</a:t>
            </a:r>
          </a:p>
        </p:txBody>
      </p:sp>
      <p:sp>
        <p:nvSpPr>
          <p:cNvPr id="5" name="TextBox 4">
            <a:extLst>
              <a:ext uri="{FF2B5EF4-FFF2-40B4-BE49-F238E27FC236}">
                <a16:creationId xmlns:a16="http://schemas.microsoft.com/office/drawing/2014/main" id="{3DEBA693-DB08-46A5-8B12-173154D28ED0}"/>
              </a:ext>
            </a:extLst>
          </p:cNvPr>
          <p:cNvSpPr txBox="1"/>
          <p:nvPr/>
        </p:nvSpPr>
        <p:spPr>
          <a:xfrm>
            <a:off x="1699216" y="2102188"/>
            <a:ext cx="2283959" cy="2677656"/>
          </a:xfrm>
          <a:prstGeom prst="rect">
            <a:avLst/>
          </a:prstGeom>
          <a:noFill/>
        </p:spPr>
        <p:txBody>
          <a:bodyPr wrap="none" rtlCol="0">
            <a:spAutoFit/>
          </a:bodyPr>
          <a:lstStyle/>
          <a:p>
            <a:pPr algn="r"/>
            <a:r>
              <a:rPr lang="en-US" sz="2400" dirty="0"/>
              <a:t>Policies</a:t>
            </a:r>
          </a:p>
          <a:p>
            <a:pPr algn="r"/>
            <a:r>
              <a:rPr lang="en-US" sz="2400" dirty="0"/>
              <a:t>Rules</a:t>
            </a:r>
          </a:p>
          <a:p>
            <a:pPr algn="r"/>
            <a:r>
              <a:rPr lang="en-US" sz="2400" dirty="0"/>
              <a:t>Procedures</a:t>
            </a:r>
          </a:p>
          <a:p>
            <a:pPr algn="r"/>
            <a:r>
              <a:rPr lang="en-US" sz="2400" dirty="0"/>
              <a:t>Education</a:t>
            </a:r>
          </a:p>
          <a:p>
            <a:pPr algn="r"/>
            <a:r>
              <a:rPr lang="en-US" sz="2400" dirty="0"/>
              <a:t>Training</a:t>
            </a:r>
          </a:p>
          <a:p>
            <a:pPr algn="r"/>
            <a:r>
              <a:rPr lang="en-US" sz="2400" dirty="0"/>
              <a:t>Communications</a:t>
            </a:r>
          </a:p>
          <a:p>
            <a:pPr algn="r"/>
            <a:r>
              <a:rPr lang="en-US" sz="2400" dirty="0"/>
              <a:t>Other</a:t>
            </a:r>
          </a:p>
        </p:txBody>
      </p:sp>
      <p:sp>
        <p:nvSpPr>
          <p:cNvPr id="6" name="Right Brace 5">
            <a:extLst>
              <a:ext uri="{FF2B5EF4-FFF2-40B4-BE49-F238E27FC236}">
                <a16:creationId xmlns:a16="http://schemas.microsoft.com/office/drawing/2014/main" id="{BD74E9E1-70F5-4701-809B-8DA29F243F4A}"/>
              </a:ext>
            </a:extLst>
          </p:cNvPr>
          <p:cNvSpPr/>
          <p:nvPr/>
        </p:nvSpPr>
        <p:spPr>
          <a:xfrm>
            <a:off x="3815644" y="1932857"/>
            <a:ext cx="654756" cy="2968978"/>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row: Right 8">
            <a:extLst>
              <a:ext uri="{FF2B5EF4-FFF2-40B4-BE49-F238E27FC236}">
                <a16:creationId xmlns:a16="http://schemas.microsoft.com/office/drawing/2014/main" id="{40CBBC79-D7EF-4D7B-B286-93B006885726}"/>
              </a:ext>
            </a:extLst>
          </p:cNvPr>
          <p:cNvSpPr/>
          <p:nvPr/>
        </p:nvSpPr>
        <p:spPr>
          <a:xfrm>
            <a:off x="7076276" y="3312924"/>
            <a:ext cx="707419" cy="2624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75D76AD-58D1-4325-90A6-6DEC43AB4713}"/>
              </a:ext>
            </a:extLst>
          </p:cNvPr>
          <p:cNvSpPr txBox="1"/>
          <p:nvPr/>
        </p:nvSpPr>
        <p:spPr>
          <a:xfrm>
            <a:off x="7721602" y="2216905"/>
            <a:ext cx="3728276" cy="2616101"/>
          </a:xfrm>
          <a:prstGeom prst="rect">
            <a:avLst/>
          </a:prstGeom>
          <a:noFill/>
        </p:spPr>
        <p:txBody>
          <a:bodyPr wrap="square" rtlCol="0">
            <a:spAutoFit/>
          </a:bodyPr>
          <a:lstStyle/>
          <a:p>
            <a:r>
              <a:rPr lang="en-US" sz="2400" dirty="0"/>
              <a:t>Processes for:</a:t>
            </a:r>
          </a:p>
          <a:p>
            <a:pPr marL="342900" indent="-342900">
              <a:buFont typeface="Arial" panose="020B0604020202020204" pitchFamily="34" charset="0"/>
              <a:buChar char="•"/>
            </a:pPr>
            <a:r>
              <a:rPr lang="en-US" sz="2000" dirty="0"/>
              <a:t>Launching investigations</a:t>
            </a:r>
          </a:p>
          <a:p>
            <a:pPr marL="342900" indent="-342900">
              <a:buFont typeface="Arial" panose="020B0604020202020204" pitchFamily="34" charset="0"/>
              <a:buChar char="•"/>
            </a:pPr>
            <a:r>
              <a:rPr lang="en-US" sz="2000" dirty="0"/>
              <a:t>Conducting investigations</a:t>
            </a:r>
          </a:p>
          <a:p>
            <a:pPr marL="342900" indent="-342900">
              <a:buFont typeface="Arial" panose="020B0604020202020204" pitchFamily="34" charset="0"/>
              <a:buChar char="•"/>
            </a:pPr>
            <a:r>
              <a:rPr lang="en-US" sz="2000" dirty="0"/>
              <a:t>Determining levels of discipline</a:t>
            </a:r>
          </a:p>
          <a:p>
            <a:pPr marL="342900" indent="-342900">
              <a:buFont typeface="Arial" panose="020B0604020202020204" pitchFamily="34" charset="0"/>
              <a:buChar char="•"/>
            </a:pPr>
            <a:r>
              <a:rPr lang="en-US" sz="2000" dirty="0"/>
              <a:t>Reporting of conclusions</a:t>
            </a:r>
          </a:p>
          <a:p>
            <a:pPr marL="342900" indent="-342900">
              <a:buFont typeface="Arial" panose="020B0604020202020204" pitchFamily="34" charset="0"/>
              <a:buChar char="•"/>
            </a:pPr>
            <a:r>
              <a:rPr lang="en-US" sz="2000" dirty="0"/>
              <a:t>Communications</a:t>
            </a:r>
          </a:p>
          <a:p>
            <a:pPr marL="342900" indent="-342900">
              <a:buFont typeface="Arial" panose="020B0604020202020204" pitchFamily="34" charset="0"/>
              <a:buChar char="•"/>
            </a:pPr>
            <a:r>
              <a:rPr lang="en-US" sz="2000" dirty="0"/>
              <a:t>Other (including internal and external best practiced)</a:t>
            </a:r>
          </a:p>
        </p:txBody>
      </p:sp>
      <p:sp>
        <p:nvSpPr>
          <p:cNvPr id="11" name="TextBox 10">
            <a:extLst>
              <a:ext uri="{FF2B5EF4-FFF2-40B4-BE49-F238E27FC236}">
                <a16:creationId xmlns:a16="http://schemas.microsoft.com/office/drawing/2014/main" id="{85D75752-1B69-4B81-91B0-350AA9D54981}"/>
              </a:ext>
            </a:extLst>
          </p:cNvPr>
          <p:cNvSpPr txBox="1"/>
          <p:nvPr/>
        </p:nvSpPr>
        <p:spPr>
          <a:xfrm>
            <a:off x="1537252" y="5071166"/>
            <a:ext cx="9117495" cy="1938992"/>
          </a:xfrm>
          <a:prstGeom prst="rect">
            <a:avLst/>
          </a:prstGeom>
          <a:noFill/>
        </p:spPr>
        <p:txBody>
          <a:bodyPr wrap="square" rtlCol="0">
            <a:spAutoFit/>
          </a:bodyPr>
          <a:lstStyle/>
          <a:p>
            <a:pPr algn="just"/>
            <a:r>
              <a:rPr lang="en-US" sz="1600" dirty="0"/>
              <a:t>Our information and data gathering will include researching and reviewing any </a:t>
            </a:r>
            <a:r>
              <a:rPr lang="en-US" sz="1600" b="1" i="1" dirty="0"/>
              <a:t>existing</a:t>
            </a:r>
            <a:r>
              <a:rPr lang="en-US" sz="1600" dirty="0"/>
              <a:t> policies, rules, procedures and documentation, forms, and flowcharts, etc. of processes and workflows associated with reporting and investigating allegations of bullying and sexual misconduct.  In addition, we will seek to learn about current education, training and communications activities and programs intended eliminate sexual misconduct and create an inclusive, safe and welcoming community at CCSU.  Internal and external best practices will be researched and reported on in our final report.</a:t>
            </a:r>
          </a:p>
          <a:p>
            <a:pPr algn="just"/>
            <a:r>
              <a:rPr lang="en-US" sz="1600" dirty="0"/>
              <a:t> </a:t>
            </a:r>
            <a:r>
              <a:rPr lang="en-US" sz="2400" dirty="0"/>
              <a:t> </a:t>
            </a:r>
            <a:endParaRPr lang="en-US" sz="2000" dirty="0"/>
          </a:p>
        </p:txBody>
      </p:sp>
      <p:pic>
        <p:nvPicPr>
          <p:cNvPr id="12" name="Picture 11">
            <a:extLst>
              <a:ext uri="{FF2B5EF4-FFF2-40B4-BE49-F238E27FC236}">
                <a16:creationId xmlns:a16="http://schemas.microsoft.com/office/drawing/2014/main" id="{9D660D1A-3E5F-4138-983A-E298D63530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9347" y="5563671"/>
            <a:ext cx="1204175" cy="1204175"/>
          </a:xfrm>
          <a:prstGeom prst="rect">
            <a:avLst/>
          </a:prstGeom>
        </p:spPr>
      </p:pic>
      <p:sp>
        <p:nvSpPr>
          <p:cNvPr id="13" name="TextBox 12">
            <a:extLst>
              <a:ext uri="{FF2B5EF4-FFF2-40B4-BE49-F238E27FC236}">
                <a16:creationId xmlns:a16="http://schemas.microsoft.com/office/drawing/2014/main" id="{6B157A17-2F34-4B29-AECE-133C981CA200}"/>
              </a:ext>
            </a:extLst>
          </p:cNvPr>
          <p:cNvSpPr txBox="1"/>
          <p:nvPr/>
        </p:nvSpPr>
        <p:spPr>
          <a:xfrm>
            <a:off x="620949" y="6371063"/>
            <a:ext cx="255198" cy="261610"/>
          </a:xfrm>
          <a:prstGeom prst="rect">
            <a:avLst/>
          </a:prstGeom>
          <a:noFill/>
        </p:spPr>
        <p:txBody>
          <a:bodyPr wrap="none" rtlCol="0">
            <a:spAutoFit/>
          </a:bodyPr>
          <a:lstStyle/>
          <a:p>
            <a:r>
              <a:rPr lang="en-US" sz="1100" dirty="0">
                <a:solidFill>
                  <a:schemeClr val="accent1">
                    <a:lumMod val="40000"/>
                    <a:lumOff val="60000"/>
                  </a:schemeClr>
                </a:solidFill>
              </a:rPr>
              <a:t>3</a:t>
            </a:r>
          </a:p>
        </p:txBody>
      </p:sp>
    </p:spTree>
    <p:extLst>
      <p:ext uri="{BB962C8B-B14F-4D97-AF65-F5344CB8AC3E}">
        <p14:creationId xmlns:p14="http://schemas.microsoft.com/office/powerpoint/2010/main" val="1643202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E96387-12F1-45E4-9322-ABBF2EE040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A9F421DD-DE4E-4547-A904-3F80E25E3F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09985DEC-1215-4209-9708-B45CC97740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90EB7086-616E-4D44-94BE-D0F7635617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B63A990-7BD8-4FDA-9B84-FDA88879BD99}"/>
              </a:ext>
            </a:extLst>
          </p:cNvPr>
          <p:cNvSpPr>
            <a:spLocks noGrp="1"/>
          </p:cNvSpPr>
          <p:nvPr>
            <p:ph type="title"/>
          </p:nvPr>
        </p:nvSpPr>
        <p:spPr>
          <a:xfrm>
            <a:off x="620949" y="5139357"/>
            <a:ext cx="10993549" cy="1066801"/>
          </a:xfrm>
        </p:spPr>
        <p:txBody>
          <a:bodyPr vert="horz" lIns="91440" tIns="45720" rIns="91440" bIns="45720" rtlCol="0" anchor="b">
            <a:normAutofit fontScale="90000"/>
          </a:bodyPr>
          <a:lstStyle/>
          <a:p>
            <a:pPr>
              <a:lnSpc>
                <a:spcPct val="90000"/>
              </a:lnSpc>
            </a:pPr>
            <a:r>
              <a:rPr lang="en-US" sz="3300" dirty="0"/>
              <a:t/>
            </a:r>
            <a:br>
              <a:rPr lang="en-US" sz="3300" dirty="0"/>
            </a:br>
            <a:r>
              <a:rPr lang="en-US" sz="3300" dirty="0"/>
              <a:t/>
            </a:r>
            <a:br>
              <a:rPr lang="en-US" sz="3300" dirty="0"/>
            </a:br>
            <a:r>
              <a:rPr lang="en-US" sz="3300" dirty="0"/>
              <a:t/>
            </a:r>
            <a:br>
              <a:rPr lang="en-US" sz="3300" dirty="0"/>
            </a:br>
            <a:r>
              <a:rPr lang="en-US" sz="3300" dirty="0"/>
              <a:t/>
            </a:r>
            <a:br>
              <a:rPr lang="en-US" sz="3300" dirty="0"/>
            </a:br>
            <a:r>
              <a:rPr lang="en-US" sz="3300" dirty="0"/>
              <a:t/>
            </a:r>
            <a:br>
              <a:rPr lang="en-US" sz="3300" dirty="0"/>
            </a:br>
            <a:r>
              <a:rPr lang="en-US" sz="3300" dirty="0"/>
              <a:t>The </a:t>
            </a:r>
            <a:r>
              <a:rPr lang="en-US" sz="3700" dirty="0"/>
              <a:t>Focus of our Information and Data Gathering Efforts</a:t>
            </a:r>
          </a:p>
        </p:txBody>
      </p:sp>
      <p:sp useBgFill="1">
        <p:nvSpPr>
          <p:cNvPr id="18" name="Rectangle 17">
            <a:extLst>
              <a:ext uri="{FF2B5EF4-FFF2-40B4-BE49-F238E27FC236}">
                <a16:creationId xmlns:a16="http://schemas.microsoft.com/office/drawing/2014/main" id="{066AE2FE-036E-44DB-8A9A-8E3261C9F4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900"/>
            <a:ext cx="12192000" cy="37081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F3FFC09-B28E-4F46-AAD7-60CF62E02E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9347" y="5563671"/>
            <a:ext cx="1204175" cy="1204175"/>
          </a:xfrm>
          <a:prstGeom prst="rect">
            <a:avLst/>
          </a:prstGeom>
        </p:spPr>
      </p:pic>
      <p:graphicFrame>
        <p:nvGraphicFramePr>
          <p:cNvPr id="5" name="Table 4">
            <a:extLst>
              <a:ext uri="{FF2B5EF4-FFF2-40B4-BE49-F238E27FC236}">
                <a16:creationId xmlns:a16="http://schemas.microsoft.com/office/drawing/2014/main" id="{76F6D245-A932-4824-BF3D-A30F02ACC903}"/>
              </a:ext>
            </a:extLst>
          </p:cNvPr>
          <p:cNvGraphicFramePr>
            <a:graphicFrameLocks noGrp="1"/>
          </p:cNvGraphicFramePr>
          <p:nvPr>
            <p:extLst>
              <p:ext uri="{D42A27DB-BD31-4B8C-83A1-F6EECF244321}">
                <p14:modId xmlns:p14="http://schemas.microsoft.com/office/powerpoint/2010/main" val="549646024"/>
              </p:ext>
            </p:extLst>
          </p:nvPr>
        </p:nvGraphicFramePr>
        <p:xfrm>
          <a:off x="443883" y="823027"/>
          <a:ext cx="11283516" cy="5873394"/>
        </p:xfrm>
        <a:graphic>
          <a:graphicData uri="http://schemas.openxmlformats.org/drawingml/2006/table">
            <a:tbl>
              <a:tblPr firstRow="1" bandRow="1">
                <a:tableStyleId>{5C22544A-7EE6-4342-B048-85BDC9FD1C3A}</a:tableStyleId>
              </a:tblPr>
              <a:tblGrid>
                <a:gridCol w="2400529">
                  <a:extLst>
                    <a:ext uri="{9D8B030D-6E8A-4147-A177-3AD203B41FA5}">
                      <a16:colId xmlns:a16="http://schemas.microsoft.com/office/drawing/2014/main" val="3675180249"/>
                    </a:ext>
                  </a:extLst>
                </a:gridCol>
                <a:gridCol w="2032388">
                  <a:extLst>
                    <a:ext uri="{9D8B030D-6E8A-4147-A177-3AD203B41FA5}">
                      <a16:colId xmlns:a16="http://schemas.microsoft.com/office/drawing/2014/main" val="2903885348"/>
                    </a:ext>
                  </a:extLst>
                </a:gridCol>
                <a:gridCol w="2833448">
                  <a:extLst>
                    <a:ext uri="{9D8B030D-6E8A-4147-A177-3AD203B41FA5}">
                      <a16:colId xmlns:a16="http://schemas.microsoft.com/office/drawing/2014/main" val="2456942536"/>
                    </a:ext>
                  </a:extLst>
                </a:gridCol>
                <a:gridCol w="1963839">
                  <a:extLst>
                    <a:ext uri="{9D8B030D-6E8A-4147-A177-3AD203B41FA5}">
                      <a16:colId xmlns:a16="http://schemas.microsoft.com/office/drawing/2014/main" val="2270032315"/>
                    </a:ext>
                  </a:extLst>
                </a:gridCol>
                <a:gridCol w="2053312">
                  <a:extLst>
                    <a:ext uri="{9D8B030D-6E8A-4147-A177-3AD203B41FA5}">
                      <a16:colId xmlns:a16="http://schemas.microsoft.com/office/drawing/2014/main" val="2517083333"/>
                    </a:ext>
                  </a:extLst>
                </a:gridCol>
              </a:tblGrid>
              <a:tr h="503484">
                <a:tc>
                  <a:txBody>
                    <a:bodyPr/>
                    <a:lstStyle/>
                    <a:p>
                      <a:r>
                        <a:rPr lang="en-US" sz="1600" dirty="0"/>
                        <a:t>Office of the President</a:t>
                      </a:r>
                    </a:p>
                  </a:txBody>
                  <a:tcPr marL="68038" marR="68038" marT="34019" marB="34019"/>
                </a:tc>
                <a:tc>
                  <a:txBody>
                    <a:bodyPr/>
                    <a:lstStyle/>
                    <a:p>
                      <a:r>
                        <a:rPr lang="en-US" sz="1600" dirty="0"/>
                        <a:t>Student Affairs</a:t>
                      </a:r>
                    </a:p>
                  </a:txBody>
                  <a:tcPr marL="68038" marR="68038" marT="34019" marB="34019">
                    <a:solidFill>
                      <a:schemeClr val="accent1">
                        <a:lumMod val="40000"/>
                        <a:lumOff val="60000"/>
                      </a:schemeClr>
                    </a:solidFill>
                  </a:tcPr>
                </a:tc>
                <a:tc>
                  <a:txBody>
                    <a:bodyPr/>
                    <a:lstStyle/>
                    <a:p>
                      <a:r>
                        <a:rPr lang="en-US" sz="1600" dirty="0"/>
                        <a:t>Organized Labor Unions</a:t>
                      </a:r>
                    </a:p>
                  </a:txBody>
                  <a:tcPr marL="68038" marR="68038" marT="34019" marB="34019">
                    <a:solidFill>
                      <a:srgbClr val="002060"/>
                    </a:solidFill>
                  </a:tcPr>
                </a:tc>
                <a:tc>
                  <a:txBody>
                    <a:bodyPr/>
                    <a:lstStyle/>
                    <a:p>
                      <a:r>
                        <a:rPr lang="en-US" sz="1600" dirty="0"/>
                        <a:t>Administrative Affairs</a:t>
                      </a:r>
                    </a:p>
                  </a:txBody>
                  <a:tcPr marL="68038" marR="68038" marT="34019" marB="34019">
                    <a:solidFill>
                      <a:schemeClr val="accent1">
                        <a:lumMod val="40000"/>
                        <a:lumOff val="60000"/>
                      </a:schemeClr>
                    </a:solidFill>
                  </a:tcPr>
                </a:tc>
                <a:tc>
                  <a:txBody>
                    <a:bodyPr/>
                    <a:lstStyle/>
                    <a:p>
                      <a:r>
                        <a:rPr lang="en-US" sz="1600" dirty="0"/>
                        <a:t>Academic Affairs</a:t>
                      </a:r>
                    </a:p>
                  </a:txBody>
                  <a:tcPr marL="68038" marR="68038" marT="34019" marB="34019">
                    <a:solidFill>
                      <a:schemeClr val="accent1">
                        <a:lumMod val="75000"/>
                      </a:schemeClr>
                    </a:solidFill>
                  </a:tcPr>
                </a:tc>
                <a:extLst>
                  <a:ext uri="{0D108BD9-81ED-4DB2-BD59-A6C34878D82A}">
                    <a16:rowId xmlns:a16="http://schemas.microsoft.com/office/drawing/2014/main" val="1103865936"/>
                  </a:ext>
                </a:extLst>
              </a:tr>
              <a:tr h="265350">
                <a:tc>
                  <a:txBody>
                    <a:bodyPr/>
                    <a:lstStyle/>
                    <a:p>
                      <a:r>
                        <a:rPr lang="en-US" sz="1600" b="1" dirty="0"/>
                        <a:t>Dr. Toro</a:t>
                      </a:r>
                    </a:p>
                  </a:txBody>
                  <a:tcPr marL="68038" marR="68038" marT="34019" marB="34019"/>
                </a:tc>
                <a:tc>
                  <a:txBody>
                    <a:bodyPr/>
                    <a:lstStyle/>
                    <a:p>
                      <a:r>
                        <a:rPr lang="en-US" sz="1600" b="1" dirty="0"/>
                        <a:t>Dr. Troiano</a:t>
                      </a:r>
                    </a:p>
                  </a:txBody>
                  <a:tcPr marL="68038" marR="68038" marT="34019" marB="34019"/>
                </a:tc>
                <a:tc>
                  <a:txBody>
                    <a:bodyPr/>
                    <a:lstStyle/>
                    <a:p>
                      <a:r>
                        <a:rPr lang="en-US" sz="1600" b="1" dirty="0"/>
                        <a:t>Union Leaders</a:t>
                      </a:r>
                    </a:p>
                  </a:txBody>
                  <a:tcPr marL="68038" marR="68038" marT="34019" marB="34019"/>
                </a:tc>
                <a:tc>
                  <a:txBody>
                    <a:bodyPr/>
                    <a:lstStyle/>
                    <a:p>
                      <a:r>
                        <a:rPr lang="en-US" sz="1600" b="1" dirty="0"/>
                        <a:t>Bernard Sullivan</a:t>
                      </a:r>
                    </a:p>
                  </a:txBody>
                  <a:tcPr marL="68038" marR="68038" marT="34019" marB="34019"/>
                </a:tc>
                <a:tc>
                  <a:txBody>
                    <a:bodyPr/>
                    <a:lstStyle/>
                    <a:p>
                      <a:r>
                        <a:rPr lang="en-US" sz="1600" b="1" dirty="0"/>
                        <a:t>Dr. </a:t>
                      </a:r>
                      <a:r>
                        <a:rPr lang="en-US" sz="1600" b="1" dirty="0" err="1"/>
                        <a:t>Dauwalder</a:t>
                      </a:r>
                      <a:endParaRPr lang="en-US" sz="1600" b="1" dirty="0"/>
                    </a:p>
                  </a:txBody>
                  <a:tcPr marL="68038" marR="68038" marT="34019" marB="34019"/>
                </a:tc>
                <a:extLst>
                  <a:ext uri="{0D108BD9-81ED-4DB2-BD59-A6C34878D82A}">
                    <a16:rowId xmlns:a16="http://schemas.microsoft.com/office/drawing/2014/main" val="3464532103"/>
                  </a:ext>
                </a:extLst>
              </a:tr>
              <a:tr h="412766">
                <a:tc>
                  <a:txBody>
                    <a:bodyPr/>
                    <a:lstStyle/>
                    <a:p>
                      <a:r>
                        <a:rPr lang="en-US" sz="1200" dirty="0"/>
                        <a:t>Office of Diversity and Equity (including the Women’s Center)*</a:t>
                      </a:r>
                    </a:p>
                    <a:p>
                      <a:endParaRPr lang="en-US" sz="1200" dirty="0"/>
                    </a:p>
                    <a:p>
                      <a:r>
                        <a:rPr lang="en-US" sz="1200" dirty="0"/>
                        <a:t>Human Resources*</a:t>
                      </a:r>
                    </a:p>
                    <a:p>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Office of Victim Advocacy*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University Counsel</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Ombudsperson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Committee for Concerns of Women (CCW)</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endParaRPr lang="en-US" sz="1200" dirty="0"/>
                    </a:p>
                    <a:p>
                      <a:endParaRPr lang="en-US" sz="1200" dirty="0"/>
                    </a:p>
                    <a:p>
                      <a:endParaRPr lang="en-US" sz="1200" dirty="0"/>
                    </a:p>
                    <a:p>
                      <a:endParaRPr lang="en-US" sz="1200" dirty="0"/>
                    </a:p>
                  </a:txBody>
                  <a:tcPr marL="68038" marR="68038" marT="34019" marB="34019"/>
                </a:tc>
                <a:tc>
                  <a:txBody>
                    <a:bodyPr/>
                    <a:lstStyle/>
                    <a:p>
                      <a:r>
                        <a:rPr lang="en-US" sz="1200" dirty="0"/>
                        <a:t>Residence Life*</a:t>
                      </a:r>
                    </a:p>
                    <a:p>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Student Wellness – Counseling and Health*</a:t>
                      </a:r>
                    </a:p>
                    <a:p>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Student Activities and Leadership Development*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LGBT Center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Sexual Assault and Interpersonal Violence Resource Team (SART)*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Prudence Crandall Center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Office of Student Conduct*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Student Behavior Review Team*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endParaRPr lang="en-US" sz="1200" dirty="0"/>
                    </a:p>
                  </a:txBody>
                  <a:tcPr marL="68038" marR="68038" marT="34019" marB="34019"/>
                </a:tc>
                <a:tc>
                  <a:txBody>
                    <a:bodyPr/>
                    <a:lstStyle/>
                    <a:p>
                      <a:pPr marL="0" indent="0">
                        <a:buNone/>
                      </a:pPr>
                      <a:r>
                        <a:rPr lang="en-US" sz="1200" b="1" dirty="0"/>
                        <a:t>Unclassified</a:t>
                      </a:r>
                      <a:endParaRPr lang="en-US" sz="1200" dirty="0"/>
                    </a:p>
                    <a:p>
                      <a:r>
                        <a:rPr lang="en-US" sz="1200" dirty="0"/>
                        <a:t>State University Organization of Administrative Faculty (SUOAF) – Lisa Bigelow; </a:t>
                      </a:r>
                      <a:r>
                        <a:rPr lang="en-US" sz="1200" u="sng" dirty="0">
                          <a:hlinkClick r:id="rId3"/>
                        </a:rPr>
                        <a:t>lisa.bigelow@suoaf.org</a:t>
                      </a:r>
                      <a:endParaRPr lang="en-US" sz="1200" u="sng" dirty="0"/>
                    </a:p>
                    <a:p>
                      <a:r>
                        <a:rPr lang="en-US" sz="1200" dirty="0"/>
                        <a:t> </a:t>
                      </a:r>
                    </a:p>
                    <a:p>
                      <a:r>
                        <a:rPr lang="en-US" sz="1200" dirty="0"/>
                        <a:t>American Association of University Professors (AAUP) – Louise Williams; </a:t>
                      </a:r>
                      <a:r>
                        <a:rPr lang="en-US" sz="1200" u="sng" dirty="0">
                          <a:hlinkClick r:id="rId4"/>
                        </a:rPr>
                        <a:t>williamsl@ccsu.edu</a:t>
                      </a:r>
                      <a:endParaRPr lang="en-US" sz="1200" u="sng" dirty="0"/>
                    </a:p>
                    <a:p>
                      <a:endParaRPr lang="en-US" sz="1200" u="sng" dirty="0"/>
                    </a:p>
                    <a:p>
                      <a:pPr marL="0" indent="0">
                        <a:buNone/>
                      </a:pPr>
                      <a:r>
                        <a:rPr lang="en-US" sz="1200" b="1" dirty="0"/>
                        <a:t>Classified</a:t>
                      </a:r>
                      <a:endParaRPr lang="en-US" sz="1200" dirty="0"/>
                    </a:p>
                    <a:p>
                      <a:r>
                        <a:rPr lang="en-US" sz="1200" dirty="0"/>
                        <a:t>Administrative Clerical (NP-3) – Heidi </a:t>
                      </a:r>
                      <a:r>
                        <a:rPr lang="en-US" sz="1200" dirty="0" err="1"/>
                        <a:t>Huguley</a:t>
                      </a:r>
                      <a:r>
                        <a:rPr lang="en-US" sz="1200" dirty="0"/>
                        <a:t>; </a:t>
                      </a:r>
                      <a:r>
                        <a:rPr lang="en-US" sz="1200" u="sng" dirty="0">
                          <a:hlinkClick r:id="rId5"/>
                        </a:rPr>
                        <a:t>HuguleyH@ccsu.edu</a:t>
                      </a:r>
                      <a:endParaRPr lang="en-US" sz="1200" u="sng" dirty="0"/>
                    </a:p>
                    <a:p>
                      <a:endParaRPr lang="en-US" sz="1200" dirty="0"/>
                    </a:p>
                    <a:p>
                      <a:r>
                        <a:rPr lang="en-US" sz="1200" dirty="0"/>
                        <a:t>Administrative &amp; Residual (P-5) – no stewards or reps on campus (15 employees under this BU)</a:t>
                      </a:r>
                    </a:p>
                    <a:p>
                      <a:endParaRPr lang="en-US" sz="1200" dirty="0"/>
                    </a:p>
                    <a:p>
                      <a:r>
                        <a:rPr lang="en-US" sz="1200" dirty="0"/>
                        <a:t>Engineering, Scientific and Technical (P-4), CSEA/SEIU – no steward or reps on campus (3 employees under this BU)</a:t>
                      </a:r>
                    </a:p>
                    <a:p>
                      <a:endParaRPr lang="en-US" sz="1200" dirty="0"/>
                    </a:p>
                    <a:p>
                      <a:r>
                        <a:rPr lang="en-US" sz="1200" dirty="0"/>
                        <a:t>Maintenance &amp; Service (NP-2), CEUI – there are a few stewards, they don’t have email however – Karen Martin, Custodian</a:t>
                      </a:r>
                    </a:p>
                    <a:p>
                      <a:endParaRPr lang="en-US" sz="1200" dirty="0"/>
                    </a:p>
                    <a:p>
                      <a:r>
                        <a:rPr lang="en-US" sz="1200" dirty="0"/>
                        <a:t>CT Police and Fire Union (NP-5) – Kelly Ducharme, </a:t>
                      </a:r>
                      <a:r>
                        <a:rPr lang="en-US" sz="1200" u="sng" dirty="0">
                          <a:hlinkClick r:id="rId6"/>
                        </a:rPr>
                        <a:t>kducharme@ccsu.edu</a:t>
                      </a:r>
                      <a:endParaRPr lang="en-US" sz="1200" dirty="0"/>
                    </a:p>
                  </a:txBody>
                  <a:tcPr marL="68038" marR="68038" marT="34019" marB="34019"/>
                </a:tc>
                <a:tc>
                  <a:txBody>
                    <a:bodyPr/>
                    <a:lstStyle/>
                    <a:p>
                      <a:r>
                        <a:rPr lang="en-US" sz="1200" dirty="0"/>
                        <a:t>CCSU Police Dept.*</a:t>
                      </a:r>
                    </a:p>
                    <a:p>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Threat Assessment Team</a:t>
                      </a:r>
                    </a:p>
                    <a:p>
                      <a:endParaRPr lang="en-US" sz="1200" dirty="0"/>
                    </a:p>
                  </a:txBody>
                  <a:tcPr marL="68038" marR="68038" marT="34019" marB="34019"/>
                </a:tc>
                <a:tc>
                  <a:txBody>
                    <a:bodyPr/>
                    <a:lstStyle/>
                    <a:p>
                      <a:r>
                        <a:rPr lang="en-US" sz="1200" dirty="0"/>
                        <a:t>Women, Gender, Sexuality Studies</a:t>
                      </a:r>
                    </a:p>
                  </a:txBody>
                  <a:tcPr marL="68038" marR="68038" marT="34019" marB="34019"/>
                </a:tc>
                <a:extLst>
                  <a:ext uri="{0D108BD9-81ED-4DB2-BD59-A6C34878D82A}">
                    <a16:rowId xmlns:a16="http://schemas.microsoft.com/office/drawing/2014/main" val="3371428689"/>
                  </a:ext>
                </a:extLst>
              </a:tr>
            </a:tbl>
          </a:graphicData>
        </a:graphic>
      </p:graphicFrame>
      <p:sp>
        <p:nvSpPr>
          <p:cNvPr id="11" name="TextBox 10">
            <a:extLst>
              <a:ext uri="{FF2B5EF4-FFF2-40B4-BE49-F238E27FC236}">
                <a16:creationId xmlns:a16="http://schemas.microsoft.com/office/drawing/2014/main" id="{8A854C4B-4DBC-493B-B70B-FCEEF31BA8EA}"/>
              </a:ext>
            </a:extLst>
          </p:cNvPr>
          <p:cNvSpPr txBox="1"/>
          <p:nvPr/>
        </p:nvSpPr>
        <p:spPr>
          <a:xfrm>
            <a:off x="620949" y="6371063"/>
            <a:ext cx="255198" cy="261610"/>
          </a:xfrm>
          <a:prstGeom prst="rect">
            <a:avLst/>
          </a:prstGeom>
          <a:noFill/>
        </p:spPr>
        <p:txBody>
          <a:bodyPr wrap="none" rtlCol="0">
            <a:spAutoFit/>
          </a:bodyPr>
          <a:lstStyle/>
          <a:p>
            <a:r>
              <a:rPr lang="en-US" sz="1100" dirty="0">
                <a:solidFill>
                  <a:schemeClr val="accent1">
                    <a:lumMod val="40000"/>
                    <a:lumOff val="60000"/>
                  </a:schemeClr>
                </a:solidFill>
              </a:rPr>
              <a:t>5</a:t>
            </a:r>
          </a:p>
        </p:txBody>
      </p:sp>
      <p:sp>
        <p:nvSpPr>
          <p:cNvPr id="13" name="Footer Placeholder 3">
            <a:extLst>
              <a:ext uri="{FF2B5EF4-FFF2-40B4-BE49-F238E27FC236}">
                <a16:creationId xmlns:a16="http://schemas.microsoft.com/office/drawing/2014/main" id="{5F918BEE-DB83-41AC-8E3F-FEF94645A5A4}"/>
              </a:ext>
            </a:extLst>
          </p:cNvPr>
          <p:cNvSpPr>
            <a:spLocks noGrp="1"/>
          </p:cNvSpPr>
          <p:nvPr>
            <p:ph type="ftr" sz="quarter" idx="11"/>
          </p:nvPr>
        </p:nvSpPr>
        <p:spPr>
          <a:xfrm>
            <a:off x="480666" y="5882644"/>
            <a:ext cx="3948373" cy="365125"/>
          </a:xfrm>
        </p:spPr>
        <p:txBody>
          <a:bodyPr/>
          <a:lstStyle/>
          <a:p>
            <a:r>
              <a:rPr lang="en-US" dirty="0"/>
              <a:t>*priority offices/groups to approach for information and data as these are identified a entry points for alleging an instance of sexual harassment and/or bullying</a:t>
            </a:r>
          </a:p>
        </p:txBody>
      </p:sp>
    </p:spTree>
    <p:extLst>
      <p:ext uri="{BB962C8B-B14F-4D97-AF65-F5344CB8AC3E}">
        <p14:creationId xmlns:p14="http://schemas.microsoft.com/office/powerpoint/2010/main" val="333541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2A783-0FD4-47A6-A038-62DF9D7CF3BA}"/>
              </a:ext>
            </a:extLst>
          </p:cNvPr>
          <p:cNvSpPr>
            <a:spLocks noGrp="1"/>
          </p:cNvSpPr>
          <p:nvPr>
            <p:ph type="title"/>
          </p:nvPr>
        </p:nvSpPr>
        <p:spPr/>
        <p:txBody>
          <a:bodyPr>
            <a:noAutofit/>
          </a:bodyPr>
          <a:lstStyle/>
          <a:p>
            <a:r>
              <a:rPr lang="en-US" sz="3300" dirty="0"/>
              <a:t>Three Sub-teams have formed to facilitate information and data gathering</a:t>
            </a:r>
          </a:p>
        </p:txBody>
      </p:sp>
      <p:graphicFrame>
        <p:nvGraphicFramePr>
          <p:cNvPr id="5" name="Content Placeholder 4">
            <a:extLst>
              <a:ext uri="{FF2B5EF4-FFF2-40B4-BE49-F238E27FC236}">
                <a16:creationId xmlns:a16="http://schemas.microsoft.com/office/drawing/2014/main" id="{C0208BC5-F59F-4152-8F94-0B35E432051C}"/>
              </a:ext>
            </a:extLst>
          </p:cNvPr>
          <p:cNvGraphicFramePr>
            <a:graphicFrameLocks noGrp="1"/>
          </p:cNvGraphicFramePr>
          <p:nvPr>
            <p:ph idx="1"/>
            <p:extLst>
              <p:ext uri="{D42A27DB-BD31-4B8C-83A1-F6EECF244321}">
                <p14:modId xmlns:p14="http://schemas.microsoft.com/office/powerpoint/2010/main" val="2495861853"/>
              </p:ext>
            </p:extLst>
          </p:nvPr>
        </p:nvGraphicFramePr>
        <p:xfrm>
          <a:off x="581024" y="1953061"/>
          <a:ext cx="11029616" cy="3901440"/>
        </p:xfrm>
        <a:graphic>
          <a:graphicData uri="http://schemas.openxmlformats.org/drawingml/2006/table">
            <a:tbl>
              <a:tblPr firstRow="1" bandRow="1">
                <a:tableStyleId>{3B4B98B0-60AC-42C2-AFA5-B58CD77FA1E5}</a:tableStyleId>
              </a:tblPr>
              <a:tblGrid>
                <a:gridCol w="3016310">
                  <a:extLst>
                    <a:ext uri="{9D8B030D-6E8A-4147-A177-3AD203B41FA5}">
                      <a16:colId xmlns:a16="http://schemas.microsoft.com/office/drawing/2014/main" val="388168412"/>
                    </a:ext>
                  </a:extLst>
                </a:gridCol>
                <a:gridCol w="275322">
                  <a:extLst>
                    <a:ext uri="{9D8B030D-6E8A-4147-A177-3AD203B41FA5}">
                      <a16:colId xmlns:a16="http://schemas.microsoft.com/office/drawing/2014/main" val="3628924159"/>
                    </a:ext>
                  </a:extLst>
                </a:gridCol>
                <a:gridCol w="3810925">
                  <a:extLst>
                    <a:ext uri="{9D8B030D-6E8A-4147-A177-3AD203B41FA5}">
                      <a16:colId xmlns:a16="http://schemas.microsoft.com/office/drawing/2014/main" val="721385613"/>
                    </a:ext>
                  </a:extLst>
                </a:gridCol>
                <a:gridCol w="434822">
                  <a:extLst>
                    <a:ext uri="{9D8B030D-6E8A-4147-A177-3AD203B41FA5}">
                      <a16:colId xmlns:a16="http://schemas.microsoft.com/office/drawing/2014/main" val="1986319884"/>
                    </a:ext>
                  </a:extLst>
                </a:gridCol>
                <a:gridCol w="3492237">
                  <a:extLst>
                    <a:ext uri="{9D8B030D-6E8A-4147-A177-3AD203B41FA5}">
                      <a16:colId xmlns:a16="http://schemas.microsoft.com/office/drawing/2014/main" val="3207072106"/>
                    </a:ext>
                  </a:extLst>
                </a:gridCol>
              </a:tblGrid>
              <a:tr h="641904">
                <a:tc>
                  <a:txBody>
                    <a:bodyPr/>
                    <a:lstStyle/>
                    <a:p>
                      <a:pPr algn="ctr"/>
                      <a:r>
                        <a:rPr lang="en-US" sz="2000" dirty="0"/>
                        <a:t>Policies and</a:t>
                      </a:r>
                    </a:p>
                    <a:p>
                      <a:pPr algn="ctr"/>
                      <a:r>
                        <a:rPr lang="en-US" sz="2000" dirty="0"/>
                        <a:t>Procedures</a:t>
                      </a:r>
                    </a:p>
                  </a:txBody>
                  <a:tcPr/>
                </a:tc>
                <a:tc>
                  <a:txBody>
                    <a:bodyPr/>
                    <a:lstStyle/>
                    <a:p>
                      <a:pPr algn="ctr"/>
                      <a:endParaRPr lang="en-US" sz="2000" dirty="0"/>
                    </a:p>
                  </a:txBody>
                  <a:tcPr/>
                </a:tc>
                <a:tc>
                  <a:txBody>
                    <a:bodyPr/>
                    <a:lstStyle/>
                    <a:p>
                      <a:pPr algn="ctr"/>
                      <a:r>
                        <a:rPr lang="en-US" sz="2000" dirty="0"/>
                        <a:t>Training and Other Programmatic Initiatives</a:t>
                      </a:r>
                    </a:p>
                  </a:txBody>
                  <a:tcPr/>
                </a:tc>
                <a:tc>
                  <a:txBody>
                    <a:bodyPr/>
                    <a:lstStyle/>
                    <a:p>
                      <a:pPr algn="ctr"/>
                      <a:endParaRPr lang="en-US" sz="2000" dirty="0"/>
                    </a:p>
                  </a:txBody>
                  <a:tcPr/>
                </a:tc>
                <a:tc>
                  <a:txBody>
                    <a:bodyPr/>
                    <a:lstStyle/>
                    <a:p>
                      <a:pPr algn="ctr"/>
                      <a:r>
                        <a:rPr lang="en-US" sz="2000" dirty="0"/>
                        <a:t>Internal and External</a:t>
                      </a:r>
                    </a:p>
                    <a:p>
                      <a:pPr algn="ctr"/>
                      <a:r>
                        <a:rPr lang="en-US" sz="2000" dirty="0"/>
                        <a:t>Best Practices</a:t>
                      </a:r>
                    </a:p>
                  </a:txBody>
                  <a:tcPr/>
                </a:tc>
                <a:extLst>
                  <a:ext uri="{0D108BD9-81ED-4DB2-BD59-A6C34878D82A}">
                    <a16:rowId xmlns:a16="http://schemas.microsoft.com/office/drawing/2014/main" val="1442967342"/>
                  </a:ext>
                </a:extLst>
              </a:tr>
              <a:tr h="371896">
                <a:tc>
                  <a:txBody>
                    <a:bodyPr/>
                    <a:lstStyle/>
                    <a:p>
                      <a:pPr algn="ctr"/>
                      <a:r>
                        <a:rPr lang="en-US" dirty="0"/>
                        <a:t>Cecilia Perez-Colon</a:t>
                      </a:r>
                    </a:p>
                    <a:p>
                      <a:pPr algn="ctr"/>
                      <a:r>
                        <a:rPr lang="en-US" dirty="0"/>
                        <a:t>Natalie Ford</a:t>
                      </a:r>
                    </a:p>
                  </a:txBody>
                  <a:tcPr/>
                </a:tc>
                <a:tc>
                  <a:txBody>
                    <a:bodyPr/>
                    <a:lstStyle/>
                    <a:p>
                      <a:pPr algn="ctr"/>
                      <a:endParaRPr lang="en-US" dirty="0"/>
                    </a:p>
                  </a:txBody>
                  <a:tcPr/>
                </a:tc>
                <a:tc>
                  <a:txBody>
                    <a:bodyPr/>
                    <a:lstStyle/>
                    <a:p>
                      <a:pPr algn="ctr"/>
                      <a:r>
                        <a:rPr lang="en-US" dirty="0"/>
                        <a:t>Jean Alicandro</a:t>
                      </a:r>
                    </a:p>
                    <a:p>
                      <a:pPr algn="ctr"/>
                      <a:r>
                        <a:rPr lang="en-US" dirty="0"/>
                        <a:t>Yvonne Kirby</a:t>
                      </a:r>
                    </a:p>
                    <a:p>
                      <a:pPr algn="ctr"/>
                      <a:endParaRPr lang="en-US" dirty="0"/>
                    </a:p>
                    <a:p>
                      <a:pPr algn="ctr"/>
                      <a:endParaRPr lang="en-US" dirty="0"/>
                    </a:p>
                    <a:p>
                      <a:pPr algn="ctr"/>
                      <a:endParaRPr lang="en-US" dirty="0"/>
                    </a:p>
                  </a:txBody>
                  <a:tcPr/>
                </a:tc>
                <a:tc>
                  <a:txBody>
                    <a:bodyPr/>
                    <a:lstStyle/>
                    <a:p>
                      <a:pPr algn="ctr"/>
                      <a:endParaRPr lang="en-US" dirty="0"/>
                    </a:p>
                  </a:txBody>
                  <a:tcPr/>
                </a:tc>
                <a:tc>
                  <a:txBody>
                    <a:bodyPr/>
                    <a:lstStyle/>
                    <a:p>
                      <a:pPr algn="ctr"/>
                      <a:r>
                        <a:rPr lang="en-US" dirty="0"/>
                        <a:t>Ululy Martinez</a:t>
                      </a:r>
                    </a:p>
                    <a:p>
                      <a:pPr algn="ctr"/>
                      <a:r>
                        <a:rPr lang="en-US" dirty="0"/>
                        <a:t>Bill Panetta</a:t>
                      </a:r>
                    </a:p>
                    <a:p>
                      <a:pPr algn="ctr"/>
                      <a:r>
                        <a:rPr lang="en-US"/>
                        <a:t>Sinead Ruane</a:t>
                      </a:r>
                      <a:endParaRPr lang="en-US" dirty="0"/>
                    </a:p>
                    <a:p>
                      <a:pPr algn="ctr"/>
                      <a:r>
                        <a:rPr lang="en-US" dirty="0"/>
                        <a:t>Jeremy Visone</a:t>
                      </a:r>
                      <a:br>
                        <a:rPr lang="en-US" dirty="0"/>
                      </a:br>
                      <a:endParaRPr lang="en-US" dirty="0"/>
                    </a:p>
                  </a:txBody>
                  <a:tcPr/>
                </a:tc>
                <a:extLst>
                  <a:ext uri="{0D108BD9-81ED-4DB2-BD59-A6C34878D82A}">
                    <a16:rowId xmlns:a16="http://schemas.microsoft.com/office/drawing/2014/main" val="796267411"/>
                  </a:ext>
                </a:extLst>
              </a:tr>
              <a:tr h="371896">
                <a:tc>
                  <a:txBody>
                    <a:bodyPr/>
                    <a:lstStyle/>
                    <a:p>
                      <a:pPr algn="ctr"/>
                      <a:r>
                        <a:rPr lang="en-US" dirty="0"/>
                        <a:t>Kristina M. </a:t>
                      </a:r>
                      <a:r>
                        <a:rPr lang="en-US" dirty="0" err="1"/>
                        <a:t>Rodriques</a:t>
                      </a:r>
                      <a:endParaRPr lang="en-US" dirty="0"/>
                    </a:p>
                    <a:p>
                      <a:pPr algn="ctr"/>
                      <a:r>
                        <a:rPr lang="en-US"/>
                        <a:t>Victoria Minervino</a:t>
                      </a:r>
                      <a:endParaRPr lang="en-US" dirty="0"/>
                    </a:p>
                    <a:p>
                      <a:pPr algn="ctr"/>
                      <a:endParaRPr lang="en-US" dirty="0"/>
                    </a:p>
                    <a:p>
                      <a:pPr algn="ctr"/>
                      <a:endParaRPr lang="en-US" dirty="0"/>
                    </a:p>
                    <a:p>
                      <a:pPr algn="ctr"/>
                      <a:endParaRPr lang="en-US" dirty="0"/>
                    </a:p>
                  </a:txBody>
                  <a:tcPr/>
                </a:tc>
                <a:tc>
                  <a:txBody>
                    <a:bodyPr/>
                    <a:lstStyle/>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William Fothergill</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Shelly Jones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Fiona Pearson</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Sinead Ruane</a:t>
                      </a:r>
                    </a:p>
                    <a:p>
                      <a:pPr algn="ctr"/>
                      <a:endParaRPr lang="en-US" dirty="0"/>
                    </a:p>
                    <a:p>
                      <a:pPr algn="ctr"/>
                      <a:endParaRPr lang="en-US" dirty="0">
                        <a:solidFill>
                          <a:schemeClr val="accent1"/>
                        </a:solidFill>
                      </a:endParaRP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942737276"/>
                  </a:ext>
                </a:extLst>
              </a:tr>
            </a:tbl>
          </a:graphicData>
        </a:graphic>
      </p:graphicFrame>
      <p:pic>
        <p:nvPicPr>
          <p:cNvPr id="6" name="Picture 5">
            <a:extLst>
              <a:ext uri="{FF2B5EF4-FFF2-40B4-BE49-F238E27FC236}">
                <a16:creationId xmlns:a16="http://schemas.microsoft.com/office/drawing/2014/main" id="{BD163D99-AD35-47C9-A5D3-34497F6F0F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9347" y="5563671"/>
            <a:ext cx="1204175" cy="1204175"/>
          </a:xfrm>
          <a:prstGeom prst="rect">
            <a:avLst/>
          </a:prstGeom>
        </p:spPr>
      </p:pic>
      <p:sp>
        <p:nvSpPr>
          <p:cNvPr id="7" name="TextBox 6">
            <a:extLst>
              <a:ext uri="{FF2B5EF4-FFF2-40B4-BE49-F238E27FC236}">
                <a16:creationId xmlns:a16="http://schemas.microsoft.com/office/drawing/2014/main" id="{1372FC61-EBB3-4D2A-A800-FECCA98DFF0A}"/>
              </a:ext>
            </a:extLst>
          </p:cNvPr>
          <p:cNvSpPr txBox="1"/>
          <p:nvPr/>
        </p:nvSpPr>
        <p:spPr>
          <a:xfrm>
            <a:off x="620949" y="6371063"/>
            <a:ext cx="255198" cy="261610"/>
          </a:xfrm>
          <a:prstGeom prst="rect">
            <a:avLst/>
          </a:prstGeom>
          <a:noFill/>
        </p:spPr>
        <p:txBody>
          <a:bodyPr wrap="none" rtlCol="0">
            <a:spAutoFit/>
          </a:bodyPr>
          <a:lstStyle/>
          <a:p>
            <a:r>
              <a:rPr lang="en-US" sz="1100" dirty="0">
                <a:solidFill>
                  <a:schemeClr val="accent1">
                    <a:lumMod val="40000"/>
                    <a:lumOff val="60000"/>
                  </a:schemeClr>
                </a:solidFill>
              </a:rPr>
              <a:t>4</a:t>
            </a:r>
          </a:p>
        </p:txBody>
      </p:sp>
      <p:sp>
        <p:nvSpPr>
          <p:cNvPr id="3" name="TextBox 2">
            <a:extLst>
              <a:ext uri="{FF2B5EF4-FFF2-40B4-BE49-F238E27FC236}">
                <a16:creationId xmlns:a16="http://schemas.microsoft.com/office/drawing/2014/main" id="{D853D95B-F8FF-4511-96D2-4D44C27D8AE5}"/>
              </a:ext>
            </a:extLst>
          </p:cNvPr>
          <p:cNvSpPr txBox="1"/>
          <p:nvPr/>
        </p:nvSpPr>
        <p:spPr>
          <a:xfrm rot="16200000">
            <a:off x="-8229" y="3161370"/>
            <a:ext cx="1513556" cy="369332"/>
          </a:xfrm>
          <a:prstGeom prst="rect">
            <a:avLst/>
          </a:prstGeom>
          <a:noFill/>
        </p:spPr>
        <p:txBody>
          <a:bodyPr wrap="none" rtlCol="0">
            <a:spAutoFit/>
          </a:bodyPr>
          <a:lstStyle/>
          <a:p>
            <a:r>
              <a:rPr lang="en-US" dirty="0">
                <a:solidFill>
                  <a:schemeClr val="accent1"/>
                </a:solidFill>
              </a:rPr>
              <a:t>CONVENERS</a:t>
            </a:r>
          </a:p>
        </p:txBody>
      </p:sp>
      <p:sp>
        <p:nvSpPr>
          <p:cNvPr id="8" name="TextBox 7">
            <a:extLst>
              <a:ext uri="{FF2B5EF4-FFF2-40B4-BE49-F238E27FC236}">
                <a16:creationId xmlns:a16="http://schemas.microsoft.com/office/drawing/2014/main" id="{C8E2B177-0690-4044-AA49-22D3ED7FFD34}"/>
              </a:ext>
            </a:extLst>
          </p:cNvPr>
          <p:cNvSpPr txBox="1"/>
          <p:nvPr/>
        </p:nvSpPr>
        <p:spPr>
          <a:xfrm rot="16200000">
            <a:off x="173710" y="4920152"/>
            <a:ext cx="1149674" cy="369332"/>
          </a:xfrm>
          <a:prstGeom prst="rect">
            <a:avLst/>
          </a:prstGeom>
          <a:noFill/>
        </p:spPr>
        <p:txBody>
          <a:bodyPr wrap="none" rtlCol="0">
            <a:spAutoFit/>
          </a:bodyPr>
          <a:lstStyle/>
          <a:p>
            <a:r>
              <a:rPr lang="en-US" dirty="0">
                <a:solidFill>
                  <a:schemeClr val="accent1"/>
                </a:solidFill>
              </a:rPr>
              <a:t>MEMBERS</a:t>
            </a:r>
          </a:p>
        </p:txBody>
      </p:sp>
    </p:spTree>
    <p:extLst>
      <p:ext uri="{BB962C8B-B14F-4D97-AF65-F5344CB8AC3E}">
        <p14:creationId xmlns:p14="http://schemas.microsoft.com/office/powerpoint/2010/main" val="342636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7DA5-F454-46E1-8E78-37635C230FDD}"/>
              </a:ext>
            </a:extLst>
          </p:cNvPr>
          <p:cNvSpPr>
            <a:spLocks noGrp="1"/>
          </p:cNvSpPr>
          <p:nvPr>
            <p:ph type="title"/>
          </p:nvPr>
        </p:nvSpPr>
        <p:spPr/>
        <p:txBody>
          <a:bodyPr>
            <a:normAutofit/>
          </a:bodyPr>
          <a:lstStyle/>
          <a:p>
            <a:r>
              <a:rPr lang="en-US" sz="3300" dirty="0"/>
              <a:t>How we will gather information and data</a:t>
            </a:r>
          </a:p>
        </p:txBody>
      </p:sp>
      <p:sp>
        <p:nvSpPr>
          <p:cNvPr id="3" name="Content Placeholder 2">
            <a:extLst>
              <a:ext uri="{FF2B5EF4-FFF2-40B4-BE49-F238E27FC236}">
                <a16:creationId xmlns:a16="http://schemas.microsoft.com/office/drawing/2014/main" id="{6AD36807-F608-4924-84A8-2A8AA1304A85}"/>
              </a:ext>
            </a:extLst>
          </p:cNvPr>
          <p:cNvSpPr>
            <a:spLocks noGrp="1"/>
          </p:cNvSpPr>
          <p:nvPr>
            <p:ph idx="1"/>
          </p:nvPr>
        </p:nvSpPr>
        <p:spPr>
          <a:xfrm>
            <a:off x="740217" y="1867840"/>
            <a:ext cx="4799190" cy="4351338"/>
          </a:xfrm>
        </p:spPr>
        <p:txBody>
          <a:bodyPr>
            <a:normAutofit/>
          </a:bodyPr>
          <a:lstStyle/>
          <a:p>
            <a:pPr marL="0" indent="0" algn="r">
              <a:buNone/>
            </a:pPr>
            <a:r>
              <a:rPr lang="en-US" sz="2400" dirty="0"/>
              <a:t>Documentation Requests</a:t>
            </a:r>
          </a:p>
          <a:p>
            <a:pPr marL="0" indent="0" algn="r">
              <a:buNone/>
            </a:pPr>
            <a:r>
              <a:rPr lang="en-US" sz="2400" dirty="0"/>
              <a:t>Individual Interviews</a:t>
            </a:r>
          </a:p>
          <a:p>
            <a:pPr marL="0" indent="0" algn="r">
              <a:buNone/>
            </a:pPr>
            <a:r>
              <a:rPr lang="en-US" sz="2400" dirty="0"/>
              <a:t>Focused Investigatory Meetings</a:t>
            </a:r>
          </a:p>
          <a:p>
            <a:pPr marL="0" indent="0" algn="r">
              <a:buNone/>
            </a:pPr>
            <a:r>
              <a:rPr lang="en-US" sz="2400" dirty="0"/>
              <a:t>Survey (Students and Faculty &amp; Staff)</a:t>
            </a:r>
          </a:p>
          <a:p>
            <a:pPr marL="0" indent="0" algn="r">
              <a:buNone/>
            </a:pPr>
            <a:r>
              <a:rPr lang="en-US" sz="2400" dirty="0"/>
              <a:t>Focus Groups</a:t>
            </a:r>
          </a:p>
          <a:p>
            <a:pPr marL="0" indent="0" algn="r">
              <a:buNone/>
            </a:pPr>
            <a:r>
              <a:rPr lang="en-US" sz="2400" dirty="0"/>
              <a:t>Open Town Hall Meetings</a:t>
            </a:r>
          </a:p>
          <a:p>
            <a:pPr marL="0" indent="0" algn="r">
              <a:buNone/>
            </a:pPr>
            <a:r>
              <a:rPr lang="en-US" sz="2400" dirty="0"/>
              <a:t>External Best Practices Research</a:t>
            </a:r>
          </a:p>
        </p:txBody>
      </p:sp>
      <p:pic>
        <p:nvPicPr>
          <p:cNvPr id="7" name="Picture 6">
            <a:extLst>
              <a:ext uri="{FF2B5EF4-FFF2-40B4-BE49-F238E27FC236}">
                <a16:creationId xmlns:a16="http://schemas.microsoft.com/office/drawing/2014/main" id="{4AFDC5E5-93E2-4357-8405-745F0E79AE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9347" y="5563671"/>
            <a:ext cx="1204175" cy="1204175"/>
          </a:xfrm>
          <a:prstGeom prst="rect">
            <a:avLst/>
          </a:prstGeom>
        </p:spPr>
      </p:pic>
      <p:sp>
        <p:nvSpPr>
          <p:cNvPr id="9" name="TextBox 8">
            <a:extLst>
              <a:ext uri="{FF2B5EF4-FFF2-40B4-BE49-F238E27FC236}">
                <a16:creationId xmlns:a16="http://schemas.microsoft.com/office/drawing/2014/main" id="{46321750-D1B7-4E1F-8748-B8924930D40D}"/>
              </a:ext>
            </a:extLst>
          </p:cNvPr>
          <p:cNvSpPr txBox="1"/>
          <p:nvPr/>
        </p:nvSpPr>
        <p:spPr>
          <a:xfrm>
            <a:off x="620949" y="6371063"/>
            <a:ext cx="255198" cy="261610"/>
          </a:xfrm>
          <a:prstGeom prst="rect">
            <a:avLst/>
          </a:prstGeom>
          <a:noFill/>
        </p:spPr>
        <p:txBody>
          <a:bodyPr wrap="none" rtlCol="0">
            <a:spAutoFit/>
          </a:bodyPr>
          <a:lstStyle/>
          <a:p>
            <a:r>
              <a:rPr lang="en-US" sz="1100" dirty="0">
                <a:solidFill>
                  <a:schemeClr val="accent1">
                    <a:lumMod val="40000"/>
                    <a:lumOff val="60000"/>
                  </a:schemeClr>
                </a:solidFill>
              </a:rPr>
              <a:t>6</a:t>
            </a:r>
          </a:p>
        </p:txBody>
      </p:sp>
      <p:sp>
        <p:nvSpPr>
          <p:cNvPr id="10" name="Flowchart: Document 9">
            <a:extLst>
              <a:ext uri="{FF2B5EF4-FFF2-40B4-BE49-F238E27FC236}">
                <a16:creationId xmlns:a16="http://schemas.microsoft.com/office/drawing/2014/main" id="{A623FFFA-9FD5-40DA-B5B4-C9B01133D8B0}"/>
              </a:ext>
            </a:extLst>
          </p:cNvPr>
          <p:cNvSpPr/>
          <p:nvPr/>
        </p:nvSpPr>
        <p:spPr>
          <a:xfrm>
            <a:off x="6414050" y="2676939"/>
            <a:ext cx="4147932" cy="2783158"/>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will employ multiple methods of information and data collection.  Our efforts will be both </a:t>
            </a:r>
            <a:r>
              <a:rPr lang="en-US" b="1" i="1" dirty="0"/>
              <a:t>focused </a:t>
            </a:r>
            <a:r>
              <a:rPr lang="en-US" dirty="0"/>
              <a:t>(targeted offices/functions via documentation requests, interviews, and meetings) and </a:t>
            </a:r>
            <a:r>
              <a:rPr lang="en-US" b="1" i="1" dirty="0"/>
              <a:t>broad</a:t>
            </a:r>
            <a:r>
              <a:rPr lang="en-US" dirty="0"/>
              <a:t> (community input via surveys, town hall meetings, and web-based input)</a:t>
            </a:r>
          </a:p>
        </p:txBody>
      </p:sp>
      <p:sp>
        <p:nvSpPr>
          <p:cNvPr id="12" name="Right Brace 11">
            <a:extLst>
              <a:ext uri="{FF2B5EF4-FFF2-40B4-BE49-F238E27FC236}">
                <a16:creationId xmlns:a16="http://schemas.microsoft.com/office/drawing/2014/main" id="{B997F907-0393-4D0C-8C26-557C36A21BE3}"/>
              </a:ext>
            </a:extLst>
          </p:cNvPr>
          <p:cNvSpPr/>
          <p:nvPr/>
        </p:nvSpPr>
        <p:spPr>
          <a:xfrm>
            <a:off x="5459895" y="2226365"/>
            <a:ext cx="689113" cy="364434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21478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rrow: Right 30">
            <a:extLst>
              <a:ext uri="{FF2B5EF4-FFF2-40B4-BE49-F238E27FC236}">
                <a16:creationId xmlns:a16="http://schemas.microsoft.com/office/drawing/2014/main" id="{F6459DC6-B7D7-44AE-9095-9488BBCC3D1C}"/>
              </a:ext>
            </a:extLst>
          </p:cNvPr>
          <p:cNvSpPr/>
          <p:nvPr/>
        </p:nvSpPr>
        <p:spPr>
          <a:xfrm rot="5400000">
            <a:off x="10487684" y="3321134"/>
            <a:ext cx="576473" cy="23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Right 26">
            <a:extLst>
              <a:ext uri="{FF2B5EF4-FFF2-40B4-BE49-F238E27FC236}">
                <a16:creationId xmlns:a16="http://schemas.microsoft.com/office/drawing/2014/main" id="{602D4C82-B433-4862-AC2D-9D670ECBF9DB}"/>
              </a:ext>
            </a:extLst>
          </p:cNvPr>
          <p:cNvSpPr/>
          <p:nvPr/>
        </p:nvSpPr>
        <p:spPr>
          <a:xfrm>
            <a:off x="9339469" y="2674458"/>
            <a:ext cx="576473" cy="23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90B34A69-095D-42B4-A893-B546BB577D96}"/>
              </a:ext>
            </a:extLst>
          </p:cNvPr>
          <p:cNvSpPr/>
          <p:nvPr/>
        </p:nvSpPr>
        <p:spPr>
          <a:xfrm>
            <a:off x="6960707" y="4072764"/>
            <a:ext cx="483705" cy="253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3139A97A-789D-4277-A6BE-8A102E591AE0}"/>
              </a:ext>
            </a:extLst>
          </p:cNvPr>
          <p:cNvSpPr/>
          <p:nvPr/>
        </p:nvSpPr>
        <p:spPr>
          <a:xfrm>
            <a:off x="2014329" y="2648782"/>
            <a:ext cx="483705" cy="253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DB57188D-9B1B-41A5-9CD4-A31DB946EC2C}"/>
              </a:ext>
            </a:extLst>
          </p:cNvPr>
          <p:cNvSpPr/>
          <p:nvPr/>
        </p:nvSpPr>
        <p:spPr>
          <a:xfrm>
            <a:off x="4075041" y="2655410"/>
            <a:ext cx="483705" cy="253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FD4EE827-4554-47D6-AC53-61534AC538FC}"/>
              </a:ext>
            </a:extLst>
          </p:cNvPr>
          <p:cNvSpPr/>
          <p:nvPr/>
        </p:nvSpPr>
        <p:spPr>
          <a:xfrm>
            <a:off x="6095997" y="2667830"/>
            <a:ext cx="576473" cy="23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58D7BD-78DF-4520-921A-97D3BC149E23}"/>
              </a:ext>
            </a:extLst>
          </p:cNvPr>
          <p:cNvSpPr>
            <a:spLocks noGrp="1"/>
          </p:cNvSpPr>
          <p:nvPr>
            <p:ph type="title"/>
          </p:nvPr>
        </p:nvSpPr>
        <p:spPr/>
        <p:txBody>
          <a:bodyPr>
            <a:noAutofit/>
          </a:bodyPr>
          <a:lstStyle/>
          <a:p>
            <a:r>
              <a:rPr lang="en-US" sz="3300" dirty="0"/>
              <a:t>Information, data gathering and reporting  activities and timeline</a:t>
            </a:r>
          </a:p>
        </p:txBody>
      </p:sp>
      <p:sp>
        <p:nvSpPr>
          <p:cNvPr id="5" name="Flowchart: Process 4">
            <a:extLst>
              <a:ext uri="{FF2B5EF4-FFF2-40B4-BE49-F238E27FC236}">
                <a16:creationId xmlns:a16="http://schemas.microsoft.com/office/drawing/2014/main" id="{2D32CC09-55D9-4810-B88E-011AF8DB788D}"/>
              </a:ext>
            </a:extLst>
          </p:cNvPr>
          <p:cNvSpPr/>
          <p:nvPr/>
        </p:nvSpPr>
        <p:spPr>
          <a:xfrm>
            <a:off x="450572" y="2345637"/>
            <a:ext cx="1590261" cy="89783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Dr. Toro Announces Commencement of Information and Data Gathering</a:t>
            </a:r>
          </a:p>
        </p:txBody>
      </p:sp>
      <p:sp>
        <p:nvSpPr>
          <p:cNvPr id="6" name="Flowchart: Process 5">
            <a:extLst>
              <a:ext uri="{FF2B5EF4-FFF2-40B4-BE49-F238E27FC236}">
                <a16:creationId xmlns:a16="http://schemas.microsoft.com/office/drawing/2014/main" id="{AAF427D1-9C0E-4266-BE87-282D47553A20}"/>
              </a:ext>
            </a:extLst>
          </p:cNvPr>
          <p:cNvSpPr/>
          <p:nvPr/>
        </p:nvSpPr>
        <p:spPr>
          <a:xfrm>
            <a:off x="2524538" y="2345637"/>
            <a:ext cx="1590261" cy="89783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Task Force Chair Sends Note to Select Office or Function Heads</a:t>
            </a:r>
          </a:p>
        </p:txBody>
      </p:sp>
      <p:sp>
        <p:nvSpPr>
          <p:cNvPr id="7" name="Flowchart: Process 6">
            <a:extLst>
              <a:ext uri="{FF2B5EF4-FFF2-40B4-BE49-F238E27FC236}">
                <a16:creationId xmlns:a16="http://schemas.microsoft.com/office/drawing/2014/main" id="{1D1C1579-0658-4E04-8991-D8E5EBA1301D}"/>
              </a:ext>
            </a:extLst>
          </p:cNvPr>
          <p:cNvSpPr/>
          <p:nvPr/>
        </p:nvSpPr>
        <p:spPr>
          <a:xfrm>
            <a:off x="4598504" y="2345637"/>
            <a:ext cx="1590261" cy="89783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Sub-Team Leads Contact Office or Functional Heads and External Agencies to Launch Process</a:t>
            </a:r>
          </a:p>
        </p:txBody>
      </p:sp>
      <p:sp>
        <p:nvSpPr>
          <p:cNvPr id="9" name="Flowchart: Document 8">
            <a:extLst>
              <a:ext uri="{FF2B5EF4-FFF2-40B4-BE49-F238E27FC236}">
                <a16:creationId xmlns:a16="http://schemas.microsoft.com/office/drawing/2014/main" id="{B6847DED-5609-4239-BB7C-A2C87BA0D97A}"/>
              </a:ext>
            </a:extLst>
          </p:cNvPr>
          <p:cNvSpPr/>
          <p:nvPr/>
        </p:nvSpPr>
        <p:spPr>
          <a:xfrm>
            <a:off x="1152936" y="3758310"/>
            <a:ext cx="1736036" cy="10138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Announcement to Campus Community, and Email to Select Office or Function Heads</a:t>
            </a:r>
          </a:p>
        </p:txBody>
      </p:sp>
      <p:sp>
        <p:nvSpPr>
          <p:cNvPr id="14" name="Arrow: Bent 13">
            <a:extLst>
              <a:ext uri="{FF2B5EF4-FFF2-40B4-BE49-F238E27FC236}">
                <a16:creationId xmlns:a16="http://schemas.microsoft.com/office/drawing/2014/main" id="{0CA8900F-F43B-4EAB-90DD-3CD0ABEF1197}"/>
              </a:ext>
            </a:extLst>
          </p:cNvPr>
          <p:cNvSpPr/>
          <p:nvPr/>
        </p:nvSpPr>
        <p:spPr>
          <a:xfrm flipV="1">
            <a:off x="450571" y="3243472"/>
            <a:ext cx="636104" cy="52835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Bent 15">
            <a:extLst>
              <a:ext uri="{FF2B5EF4-FFF2-40B4-BE49-F238E27FC236}">
                <a16:creationId xmlns:a16="http://schemas.microsoft.com/office/drawing/2014/main" id="{73C5F6C8-2B91-42F8-8D88-53BC88592821}"/>
              </a:ext>
            </a:extLst>
          </p:cNvPr>
          <p:cNvSpPr/>
          <p:nvPr/>
        </p:nvSpPr>
        <p:spPr>
          <a:xfrm flipV="1">
            <a:off x="2517915" y="3243472"/>
            <a:ext cx="636104" cy="52835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Arrow: Bent 16">
            <a:extLst>
              <a:ext uri="{FF2B5EF4-FFF2-40B4-BE49-F238E27FC236}">
                <a16:creationId xmlns:a16="http://schemas.microsoft.com/office/drawing/2014/main" id="{FE374902-88D1-44FE-A7C0-27F45397CE34}"/>
              </a:ext>
            </a:extLst>
          </p:cNvPr>
          <p:cNvSpPr/>
          <p:nvPr/>
        </p:nvSpPr>
        <p:spPr>
          <a:xfrm flipV="1">
            <a:off x="4596845" y="3243471"/>
            <a:ext cx="636104" cy="52835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lowchart: Document 17">
            <a:extLst>
              <a:ext uri="{FF2B5EF4-FFF2-40B4-BE49-F238E27FC236}">
                <a16:creationId xmlns:a16="http://schemas.microsoft.com/office/drawing/2014/main" id="{C2002DD4-7696-4B62-A8B0-9B6F22B86421}"/>
              </a:ext>
            </a:extLst>
          </p:cNvPr>
          <p:cNvSpPr/>
          <p:nvPr/>
        </p:nvSpPr>
        <p:spPr>
          <a:xfrm>
            <a:off x="3279910" y="3753276"/>
            <a:ext cx="1736036" cy="1000801"/>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Email Introduction and Process Overview to Select Office or Function Heads</a:t>
            </a:r>
          </a:p>
        </p:txBody>
      </p:sp>
      <p:sp>
        <p:nvSpPr>
          <p:cNvPr id="19" name="Flowchart: Document 18">
            <a:extLst>
              <a:ext uri="{FF2B5EF4-FFF2-40B4-BE49-F238E27FC236}">
                <a16:creationId xmlns:a16="http://schemas.microsoft.com/office/drawing/2014/main" id="{0ECB3036-2C17-47B5-8B66-47C82509F760}"/>
              </a:ext>
            </a:extLst>
          </p:cNvPr>
          <p:cNvSpPr/>
          <p:nvPr/>
        </p:nvSpPr>
        <p:spPr>
          <a:xfrm>
            <a:off x="5353876" y="3746652"/>
            <a:ext cx="1736036" cy="1000801"/>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Email Introduction, Request for Meeting, Documentation, etc.</a:t>
            </a:r>
          </a:p>
        </p:txBody>
      </p:sp>
      <p:sp>
        <p:nvSpPr>
          <p:cNvPr id="20" name="Flowchart: Process 19">
            <a:extLst>
              <a:ext uri="{FF2B5EF4-FFF2-40B4-BE49-F238E27FC236}">
                <a16:creationId xmlns:a16="http://schemas.microsoft.com/office/drawing/2014/main" id="{45784935-A50D-4064-A5E7-1F9E96386051}"/>
              </a:ext>
            </a:extLst>
          </p:cNvPr>
          <p:cNvSpPr/>
          <p:nvPr/>
        </p:nvSpPr>
        <p:spPr>
          <a:xfrm>
            <a:off x="6758607" y="2345637"/>
            <a:ext cx="2729948" cy="89783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Information and</a:t>
            </a:r>
          </a:p>
          <a:p>
            <a:pPr algn="ctr"/>
            <a:r>
              <a:rPr lang="en-US" sz="1200" dirty="0"/>
              <a:t>Data Gathering</a:t>
            </a:r>
          </a:p>
        </p:txBody>
      </p:sp>
      <p:sp>
        <p:nvSpPr>
          <p:cNvPr id="21" name="Content Placeholder 2">
            <a:extLst>
              <a:ext uri="{FF2B5EF4-FFF2-40B4-BE49-F238E27FC236}">
                <a16:creationId xmlns:a16="http://schemas.microsoft.com/office/drawing/2014/main" id="{EA36EBE8-20A1-4367-B56F-418BBBBF8193}"/>
              </a:ext>
            </a:extLst>
          </p:cNvPr>
          <p:cNvSpPr>
            <a:spLocks noGrp="1"/>
          </p:cNvSpPr>
          <p:nvPr>
            <p:ph idx="1"/>
          </p:nvPr>
        </p:nvSpPr>
        <p:spPr>
          <a:xfrm>
            <a:off x="7631855" y="3363146"/>
            <a:ext cx="3322461" cy="1715955"/>
          </a:xfrm>
        </p:spPr>
        <p:txBody>
          <a:bodyPr>
            <a:normAutofit/>
          </a:bodyPr>
          <a:lstStyle/>
          <a:p>
            <a:pPr marL="0" indent="0">
              <a:buNone/>
            </a:pPr>
            <a:r>
              <a:rPr lang="en-US" sz="1100" dirty="0"/>
              <a:t>Documentation Requests</a:t>
            </a:r>
          </a:p>
          <a:p>
            <a:pPr marL="0" indent="0">
              <a:buNone/>
            </a:pPr>
            <a:r>
              <a:rPr lang="en-US" sz="1100" dirty="0"/>
              <a:t>Individual Interviews</a:t>
            </a:r>
          </a:p>
          <a:p>
            <a:pPr marL="0" indent="0">
              <a:buNone/>
            </a:pPr>
            <a:r>
              <a:rPr lang="en-US" sz="1100" dirty="0"/>
              <a:t>Focus Groups</a:t>
            </a:r>
          </a:p>
          <a:p>
            <a:pPr marL="0" indent="0">
              <a:buNone/>
            </a:pPr>
            <a:r>
              <a:rPr lang="en-US" sz="1100" dirty="0"/>
              <a:t>Open Town Hall Meetings</a:t>
            </a:r>
          </a:p>
          <a:p>
            <a:pPr marL="0" indent="0">
              <a:buNone/>
            </a:pPr>
            <a:r>
              <a:rPr lang="en-US" sz="1100" dirty="0"/>
              <a:t>Focused Investigatory Meetings</a:t>
            </a:r>
          </a:p>
          <a:p>
            <a:pPr marL="0" indent="0">
              <a:buNone/>
            </a:pPr>
            <a:r>
              <a:rPr lang="en-US" sz="1100" dirty="0"/>
              <a:t>Other (including possible surveys)</a:t>
            </a:r>
          </a:p>
        </p:txBody>
      </p:sp>
      <p:sp>
        <p:nvSpPr>
          <p:cNvPr id="24" name="Left Brace 23">
            <a:extLst>
              <a:ext uri="{FF2B5EF4-FFF2-40B4-BE49-F238E27FC236}">
                <a16:creationId xmlns:a16="http://schemas.microsoft.com/office/drawing/2014/main" id="{15DEC08E-3BAD-41B7-BF4C-A30C7986C716}"/>
              </a:ext>
            </a:extLst>
          </p:cNvPr>
          <p:cNvSpPr/>
          <p:nvPr/>
        </p:nvSpPr>
        <p:spPr>
          <a:xfrm>
            <a:off x="7444411" y="3382180"/>
            <a:ext cx="162338" cy="16346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lowchart: Process 25">
            <a:extLst>
              <a:ext uri="{FF2B5EF4-FFF2-40B4-BE49-F238E27FC236}">
                <a16:creationId xmlns:a16="http://schemas.microsoft.com/office/drawing/2014/main" id="{F7C8122A-61DB-4EA6-978A-D0E8428A3AC1}"/>
              </a:ext>
            </a:extLst>
          </p:cNvPr>
          <p:cNvSpPr/>
          <p:nvPr/>
        </p:nvSpPr>
        <p:spPr>
          <a:xfrm>
            <a:off x="9980791" y="2345637"/>
            <a:ext cx="1590261" cy="89783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Information and Data Analysis and Recommendations</a:t>
            </a:r>
          </a:p>
        </p:txBody>
      </p:sp>
      <p:sp>
        <p:nvSpPr>
          <p:cNvPr id="28" name="Flowchart: Document 27">
            <a:extLst>
              <a:ext uri="{FF2B5EF4-FFF2-40B4-BE49-F238E27FC236}">
                <a16:creationId xmlns:a16="http://schemas.microsoft.com/office/drawing/2014/main" id="{D963706E-CF7E-4E73-A1C3-5987AC1157F8}"/>
              </a:ext>
            </a:extLst>
          </p:cNvPr>
          <p:cNvSpPr/>
          <p:nvPr/>
        </p:nvSpPr>
        <p:spPr>
          <a:xfrm>
            <a:off x="9959271" y="3733399"/>
            <a:ext cx="1736036" cy="1000801"/>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Final Report with Recommendations</a:t>
            </a:r>
          </a:p>
        </p:txBody>
      </p:sp>
      <p:sp>
        <p:nvSpPr>
          <p:cNvPr id="29" name="Arrow: Bent 28">
            <a:extLst>
              <a:ext uri="{FF2B5EF4-FFF2-40B4-BE49-F238E27FC236}">
                <a16:creationId xmlns:a16="http://schemas.microsoft.com/office/drawing/2014/main" id="{D1C242F9-F0B6-4816-A0BC-F02AD2ECF215}"/>
              </a:ext>
            </a:extLst>
          </p:cNvPr>
          <p:cNvSpPr/>
          <p:nvPr/>
        </p:nvSpPr>
        <p:spPr>
          <a:xfrm flipV="1">
            <a:off x="6758607" y="3277925"/>
            <a:ext cx="636104" cy="52835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id="{FEE50F25-C8BF-4345-B3E7-0A2F9C1CA5AF}"/>
              </a:ext>
            </a:extLst>
          </p:cNvPr>
          <p:cNvSpPr txBox="1"/>
          <p:nvPr/>
        </p:nvSpPr>
        <p:spPr>
          <a:xfrm>
            <a:off x="410811" y="5900733"/>
            <a:ext cx="928459" cy="307777"/>
          </a:xfrm>
          <a:prstGeom prst="rect">
            <a:avLst/>
          </a:prstGeom>
          <a:noFill/>
        </p:spPr>
        <p:txBody>
          <a:bodyPr wrap="none" rtlCol="0">
            <a:spAutoFit/>
          </a:bodyPr>
          <a:lstStyle/>
          <a:p>
            <a:r>
              <a:rPr lang="en-US" sz="1400" b="1" dirty="0"/>
              <a:t>August 1</a:t>
            </a:r>
          </a:p>
        </p:txBody>
      </p:sp>
      <p:sp>
        <p:nvSpPr>
          <p:cNvPr id="33" name="TextBox 32">
            <a:extLst>
              <a:ext uri="{FF2B5EF4-FFF2-40B4-BE49-F238E27FC236}">
                <a16:creationId xmlns:a16="http://schemas.microsoft.com/office/drawing/2014/main" id="{5A81793E-0886-4C66-8879-B8521C7AF81C}"/>
              </a:ext>
            </a:extLst>
          </p:cNvPr>
          <p:cNvSpPr txBox="1"/>
          <p:nvPr/>
        </p:nvSpPr>
        <p:spPr>
          <a:xfrm>
            <a:off x="2434678" y="5890244"/>
            <a:ext cx="928459" cy="307777"/>
          </a:xfrm>
          <a:prstGeom prst="rect">
            <a:avLst/>
          </a:prstGeom>
          <a:noFill/>
        </p:spPr>
        <p:txBody>
          <a:bodyPr wrap="none" rtlCol="0">
            <a:spAutoFit/>
          </a:bodyPr>
          <a:lstStyle/>
          <a:p>
            <a:r>
              <a:rPr lang="en-US" sz="1400" b="1" dirty="0"/>
              <a:t>August 2</a:t>
            </a:r>
          </a:p>
        </p:txBody>
      </p:sp>
      <p:sp>
        <p:nvSpPr>
          <p:cNvPr id="34" name="TextBox 33">
            <a:extLst>
              <a:ext uri="{FF2B5EF4-FFF2-40B4-BE49-F238E27FC236}">
                <a16:creationId xmlns:a16="http://schemas.microsoft.com/office/drawing/2014/main" id="{C8DCFA3E-6F97-4301-8030-B77427530A24}"/>
              </a:ext>
            </a:extLst>
          </p:cNvPr>
          <p:cNvSpPr txBox="1"/>
          <p:nvPr/>
        </p:nvSpPr>
        <p:spPr>
          <a:xfrm>
            <a:off x="4596845" y="5900732"/>
            <a:ext cx="928459" cy="307777"/>
          </a:xfrm>
          <a:prstGeom prst="rect">
            <a:avLst/>
          </a:prstGeom>
          <a:noFill/>
        </p:spPr>
        <p:txBody>
          <a:bodyPr wrap="none" rtlCol="0">
            <a:spAutoFit/>
          </a:bodyPr>
          <a:lstStyle/>
          <a:p>
            <a:r>
              <a:rPr lang="en-US" sz="1400" b="1" dirty="0"/>
              <a:t>August 3</a:t>
            </a:r>
          </a:p>
        </p:txBody>
      </p:sp>
      <p:sp>
        <p:nvSpPr>
          <p:cNvPr id="35" name="TextBox 34">
            <a:extLst>
              <a:ext uri="{FF2B5EF4-FFF2-40B4-BE49-F238E27FC236}">
                <a16:creationId xmlns:a16="http://schemas.microsoft.com/office/drawing/2014/main" id="{268A2306-6240-4BAB-A4BE-294135CCA7B1}"/>
              </a:ext>
            </a:extLst>
          </p:cNvPr>
          <p:cNvSpPr txBox="1"/>
          <p:nvPr/>
        </p:nvSpPr>
        <p:spPr>
          <a:xfrm>
            <a:off x="6758607" y="5907308"/>
            <a:ext cx="2729948" cy="307777"/>
          </a:xfrm>
          <a:prstGeom prst="rect">
            <a:avLst/>
          </a:prstGeom>
          <a:noFill/>
        </p:spPr>
        <p:txBody>
          <a:bodyPr wrap="square" rtlCol="0">
            <a:spAutoFit/>
          </a:bodyPr>
          <a:lstStyle/>
          <a:p>
            <a:r>
              <a:rPr lang="en-US" sz="1400" b="1" dirty="0"/>
              <a:t>August 5 – September 30</a:t>
            </a:r>
          </a:p>
        </p:txBody>
      </p:sp>
      <p:sp>
        <p:nvSpPr>
          <p:cNvPr id="37" name="TextBox 36">
            <a:extLst>
              <a:ext uri="{FF2B5EF4-FFF2-40B4-BE49-F238E27FC236}">
                <a16:creationId xmlns:a16="http://schemas.microsoft.com/office/drawing/2014/main" id="{5DA59B20-9BBF-4D2D-94D6-D5A2F1526F1D}"/>
              </a:ext>
            </a:extLst>
          </p:cNvPr>
          <p:cNvSpPr txBox="1"/>
          <p:nvPr/>
        </p:nvSpPr>
        <p:spPr>
          <a:xfrm>
            <a:off x="9915942" y="5335278"/>
            <a:ext cx="2729948" cy="307777"/>
          </a:xfrm>
          <a:prstGeom prst="rect">
            <a:avLst/>
          </a:prstGeom>
          <a:noFill/>
        </p:spPr>
        <p:txBody>
          <a:bodyPr wrap="square" rtlCol="0">
            <a:spAutoFit/>
          </a:bodyPr>
          <a:lstStyle/>
          <a:p>
            <a:r>
              <a:rPr lang="en-US" sz="1400" b="1" dirty="0"/>
              <a:t>October 1 – Dec 10</a:t>
            </a:r>
          </a:p>
        </p:txBody>
      </p:sp>
      <p:pic>
        <p:nvPicPr>
          <p:cNvPr id="39" name="Picture 38">
            <a:extLst>
              <a:ext uri="{FF2B5EF4-FFF2-40B4-BE49-F238E27FC236}">
                <a16:creationId xmlns:a16="http://schemas.microsoft.com/office/drawing/2014/main" id="{D8A1C528-5EDE-454B-8954-CF5F267BB3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9347" y="5563671"/>
            <a:ext cx="1204175" cy="1204175"/>
          </a:xfrm>
          <a:prstGeom prst="rect">
            <a:avLst/>
          </a:prstGeom>
        </p:spPr>
      </p:pic>
      <p:sp>
        <p:nvSpPr>
          <p:cNvPr id="36" name="TextBox 35">
            <a:extLst>
              <a:ext uri="{FF2B5EF4-FFF2-40B4-BE49-F238E27FC236}">
                <a16:creationId xmlns:a16="http://schemas.microsoft.com/office/drawing/2014/main" id="{C9392677-36E1-41E1-BF4C-A653B1AD40CB}"/>
              </a:ext>
            </a:extLst>
          </p:cNvPr>
          <p:cNvSpPr txBox="1"/>
          <p:nvPr/>
        </p:nvSpPr>
        <p:spPr>
          <a:xfrm>
            <a:off x="620949" y="6371063"/>
            <a:ext cx="255198" cy="261610"/>
          </a:xfrm>
          <a:prstGeom prst="rect">
            <a:avLst/>
          </a:prstGeom>
          <a:noFill/>
        </p:spPr>
        <p:txBody>
          <a:bodyPr wrap="none" rtlCol="0">
            <a:spAutoFit/>
          </a:bodyPr>
          <a:lstStyle/>
          <a:p>
            <a:r>
              <a:rPr lang="en-US" sz="1100" dirty="0">
                <a:solidFill>
                  <a:schemeClr val="accent1">
                    <a:lumMod val="40000"/>
                    <a:lumOff val="60000"/>
                  </a:schemeClr>
                </a:solidFill>
              </a:rPr>
              <a:t>7</a:t>
            </a:r>
          </a:p>
        </p:txBody>
      </p:sp>
      <p:sp>
        <p:nvSpPr>
          <p:cNvPr id="3" name="Rectangle 2">
            <a:extLst>
              <a:ext uri="{FF2B5EF4-FFF2-40B4-BE49-F238E27FC236}">
                <a16:creationId xmlns:a16="http://schemas.microsoft.com/office/drawing/2014/main" id="{A8981663-1A26-4646-B4EB-129EC43C0A9A}"/>
              </a:ext>
            </a:extLst>
          </p:cNvPr>
          <p:cNvSpPr/>
          <p:nvPr/>
        </p:nvSpPr>
        <p:spPr>
          <a:xfrm>
            <a:off x="1152936" y="4973521"/>
            <a:ext cx="5936976" cy="761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Dr. Toro to hold Virtual Launch Meeting with Task Force and Select Office and Function Heads by August 3 (TBD)</a:t>
            </a:r>
          </a:p>
        </p:txBody>
      </p:sp>
    </p:spTree>
    <p:extLst>
      <p:ext uri="{BB962C8B-B14F-4D97-AF65-F5344CB8AC3E}">
        <p14:creationId xmlns:p14="http://schemas.microsoft.com/office/powerpoint/2010/main" val="273599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802</TotalTime>
  <Words>1195</Words>
  <Application>Microsoft Office PowerPoint</Application>
  <PresentationFormat>Widescreen</PresentationFormat>
  <Paragraphs>198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Gill Sans MT</vt:lpstr>
      <vt:lpstr>Times New Roman</vt:lpstr>
      <vt:lpstr>Wingdings 2</vt:lpstr>
      <vt:lpstr>Dividend</vt:lpstr>
      <vt:lpstr>CCSU Task force on Sexual Misconduct and Campus Climate </vt:lpstr>
      <vt:lpstr>Meeting objectives and Agenda</vt:lpstr>
      <vt:lpstr>Executive SUmmary</vt:lpstr>
      <vt:lpstr>Task Force Charges</vt:lpstr>
      <vt:lpstr>Overview:  Information and Data Gathering</vt:lpstr>
      <vt:lpstr>     The Focus of our Information and Data Gathering Efforts</vt:lpstr>
      <vt:lpstr>Three Sub-teams have formed to facilitate information and data gathering</vt:lpstr>
      <vt:lpstr>How we will gather information and data</vt:lpstr>
      <vt:lpstr>Information, data gathering and reporting  activities and timeline</vt:lpstr>
      <vt:lpstr>Campus-Wide communications launch with dr. toro as we move forward </vt:lpstr>
      <vt:lpstr>CCSU Task force on sexual misconduct and campus climate</vt:lpstr>
    </vt:vector>
  </TitlesOfParts>
  <Company>CCSU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Training Presentation</dc:title>
  <dc:creator>Nadolny, Marisa E. (Marketing Communications)</dc:creator>
  <cp:lastModifiedBy>Karas, Kimberly (Marketing Communications)</cp:lastModifiedBy>
  <cp:revision>146</cp:revision>
  <cp:lastPrinted>2018-07-11T14:21:20Z</cp:lastPrinted>
  <dcterms:created xsi:type="dcterms:W3CDTF">2018-04-11T15:27:31Z</dcterms:created>
  <dcterms:modified xsi:type="dcterms:W3CDTF">2018-08-02T13:47:54Z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